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14" r:id="rId2"/>
    <p:sldId id="501" r:id="rId3"/>
    <p:sldId id="498" r:id="rId4"/>
    <p:sldId id="503" r:id="rId5"/>
    <p:sldId id="513" r:id="rId6"/>
    <p:sldId id="502" r:id="rId7"/>
    <p:sldId id="504" r:id="rId8"/>
    <p:sldId id="505" r:id="rId9"/>
    <p:sldId id="506" r:id="rId10"/>
    <p:sldId id="507" r:id="rId11"/>
    <p:sldId id="508" r:id="rId12"/>
    <p:sldId id="510" r:id="rId13"/>
    <p:sldId id="509" r:id="rId14"/>
    <p:sldId id="511" r:id="rId15"/>
    <p:sldId id="512" r:id="rId16"/>
    <p:sldId id="514" r:id="rId17"/>
    <p:sldId id="1905" r:id="rId18"/>
    <p:sldId id="315" r:id="rId19"/>
    <p:sldId id="523" r:id="rId20"/>
    <p:sldId id="329" r:id="rId21"/>
    <p:sldId id="540" r:id="rId22"/>
    <p:sldId id="525" r:id="rId23"/>
    <p:sldId id="1906" r:id="rId24"/>
    <p:sldId id="1907" r:id="rId25"/>
    <p:sldId id="342" r:id="rId26"/>
    <p:sldId id="344" r:id="rId27"/>
    <p:sldId id="321" r:id="rId28"/>
    <p:sldId id="526" r:id="rId29"/>
    <p:sldId id="527" r:id="rId30"/>
    <p:sldId id="528" r:id="rId31"/>
    <p:sldId id="343" r:id="rId32"/>
    <p:sldId id="537" r:id="rId33"/>
    <p:sldId id="332" r:id="rId34"/>
    <p:sldId id="1908" r:id="rId35"/>
    <p:sldId id="367" r:id="rId36"/>
    <p:sldId id="519" r:id="rId37"/>
    <p:sldId id="529" r:id="rId38"/>
    <p:sldId id="538" r:id="rId39"/>
    <p:sldId id="539" r:id="rId40"/>
    <p:sldId id="542" r:id="rId41"/>
    <p:sldId id="530" r:id="rId42"/>
    <p:sldId id="1902" r:id="rId43"/>
    <p:sldId id="1898" r:id="rId44"/>
    <p:sldId id="1899" r:id="rId45"/>
    <p:sldId id="1896" r:id="rId46"/>
    <p:sldId id="1895" r:id="rId47"/>
    <p:sldId id="1900" r:id="rId48"/>
    <p:sldId id="316" r:id="rId49"/>
    <p:sldId id="496" r:id="rId50"/>
    <p:sldId id="497" r:id="rId51"/>
    <p:sldId id="1901" r:id="rId52"/>
    <p:sldId id="499" r:id="rId53"/>
    <p:sldId id="1910" r:id="rId54"/>
    <p:sldId id="1911" r:id="rId55"/>
    <p:sldId id="1903" r:id="rId56"/>
    <p:sldId id="1904" r:id="rId57"/>
    <p:sldId id="190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43C"/>
    <a:srgbClr val="2E8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E06EF-C9C4-48B3-8F95-3E78723319FE}" v="3" dt="2024-02-27T13:50:57.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20" autoAdjust="0"/>
  </p:normalViewPr>
  <p:slideViewPr>
    <p:cSldViewPr snapToGrid="0">
      <p:cViewPr varScale="1">
        <p:scale>
          <a:sx n="73" d="100"/>
          <a:sy n="73" d="100"/>
        </p:scale>
        <p:origin x="78" y="450"/>
      </p:cViewPr>
      <p:guideLst/>
    </p:cSldViewPr>
  </p:slideViewPr>
  <p:outlineViewPr>
    <p:cViewPr>
      <p:scale>
        <a:sx n="33" d="100"/>
        <a:sy n="33" d="100"/>
      </p:scale>
      <p:origin x="0" y="-303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d Mitchell" userId="4880d818-50fd-4577-93f3-4a96777a4fe2" providerId="ADAL" clId="{682E06EF-C9C4-48B3-8F95-3E78723319FE}"/>
    <pc:docChg chg="modSld">
      <pc:chgData name="Tad Mitchell" userId="4880d818-50fd-4577-93f3-4a96777a4fe2" providerId="ADAL" clId="{682E06EF-C9C4-48B3-8F95-3E78723319FE}" dt="2024-02-27T13:50:57.721" v="24"/>
      <pc:docMkLst>
        <pc:docMk/>
      </pc:docMkLst>
      <pc:sldChg chg="modNotesTx">
        <pc:chgData name="Tad Mitchell" userId="4880d818-50fd-4577-93f3-4a96777a4fe2" providerId="ADAL" clId="{682E06EF-C9C4-48B3-8F95-3E78723319FE}" dt="2024-02-27T13:47:44.367" v="2" actId="5793"/>
        <pc:sldMkLst>
          <pc:docMk/>
          <pc:sldMk cId="919017497" sldId="314"/>
        </pc:sldMkLst>
      </pc:sldChg>
      <pc:sldChg chg="modNotesTx">
        <pc:chgData name="Tad Mitchell" userId="4880d818-50fd-4577-93f3-4a96777a4fe2" providerId="ADAL" clId="{682E06EF-C9C4-48B3-8F95-3E78723319FE}" dt="2024-02-27T13:47:48.883" v="4" actId="5793"/>
        <pc:sldMkLst>
          <pc:docMk/>
          <pc:sldMk cId="355397812" sldId="498"/>
        </pc:sldMkLst>
      </pc:sldChg>
      <pc:sldChg chg="modNotesTx">
        <pc:chgData name="Tad Mitchell" userId="4880d818-50fd-4577-93f3-4a96777a4fe2" providerId="ADAL" clId="{682E06EF-C9C4-48B3-8F95-3E78723319FE}" dt="2024-02-27T13:47:38.302" v="0" actId="20577"/>
        <pc:sldMkLst>
          <pc:docMk/>
          <pc:sldMk cId="538824336" sldId="501"/>
        </pc:sldMkLst>
      </pc:sldChg>
      <pc:sldChg chg="modNotesTx">
        <pc:chgData name="Tad Mitchell" userId="4880d818-50fd-4577-93f3-4a96777a4fe2" providerId="ADAL" clId="{682E06EF-C9C4-48B3-8F95-3E78723319FE}" dt="2024-02-27T13:47:59.186" v="9" actId="5793"/>
        <pc:sldMkLst>
          <pc:docMk/>
          <pc:sldMk cId="1831319051" sldId="502"/>
        </pc:sldMkLst>
      </pc:sldChg>
      <pc:sldChg chg="modNotesTx">
        <pc:chgData name="Tad Mitchell" userId="4880d818-50fd-4577-93f3-4a96777a4fe2" providerId="ADAL" clId="{682E06EF-C9C4-48B3-8F95-3E78723319FE}" dt="2024-02-27T13:47:52.007" v="5" actId="20577"/>
        <pc:sldMkLst>
          <pc:docMk/>
          <pc:sldMk cId="3823127977" sldId="503"/>
        </pc:sldMkLst>
      </pc:sldChg>
      <pc:sldChg chg="modAnim modNotesTx">
        <pc:chgData name="Tad Mitchell" userId="4880d818-50fd-4577-93f3-4a96777a4fe2" providerId="ADAL" clId="{682E06EF-C9C4-48B3-8F95-3E78723319FE}" dt="2024-02-27T13:50:57.721" v="24"/>
        <pc:sldMkLst>
          <pc:docMk/>
          <pc:sldMk cId="2820712674" sldId="505"/>
        </pc:sldMkLst>
      </pc:sldChg>
      <pc:sldChg chg="modNotesTx">
        <pc:chgData name="Tad Mitchell" userId="4880d818-50fd-4577-93f3-4a96777a4fe2" providerId="ADAL" clId="{682E06EF-C9C4-48B3-8F95-3E78723319FE}" dt="2024-02-27T13:48:10.123" v="11" actId="20577"/>
        <pc:sldMkLst>
          <pc:docMk/>
          <pc:sldMk cId="1370918620" sldId="506"/>
        </pc:sldMkLst>
      </pc:sldChg>
      <pc:sldChg chg="modNotesTx">
        <pc:chgData name="Tad Mitchell" userId="4880d818-50fd-4577-93f3-4a96777a4fe2" providerId="ADAL" clId="{682E06EF-C9C4-48B3-8F95-3E78723319FE}" dt="2024-02-27T13:48:13.650" v="13" actId="5793"/>
        <pc:sldMkLst>
          <pc:docMk/>
          <pc:sldMk cId="3515283003" sldId="507"/>
        </pc:sldMkLst>
      </pc:sldChg>
      <pc:sldChg chg="modNotesTx">
        <pc:chgData name="Tad Mitchell" userId="4880d818-50fd-4577-93f3-4a96777a4fe2" providerId="ADAL" clId="{682E06EF-C9C4-48B3-8F95-3E78723319FE}" dt="2024-02-27T13:48:17.069" v="15" actId="5793"/>
        <pc:sldMkLst>
          <pc:docMk/>
          <pc:sldMk cId="2381036817" sldId="508"/>
        </pc:sldMkLst>
      </pc:sldChg>
      <pc:sldChg chg="modNotesTx">
        <pc:chgData name="Tad Mitchell" userId="4880d818-50fd-4577-93f3-4a96777a4fe2" providerId="ADAL" clId="{682E06EF-C9C4-48B3-8F95-3E78723319FE}" dt="2024-02-27T13:48:24.541" v="17" actId="20577"/>
        <pc:sldMkLst>
          <pc:docMk/>
          <pc:sldMk cId="1974032979" sldId="509"/>
        </pc:sldMkLst>
      </pc:sldChg>
      <pc:sldChg chg="modNotesTx">
        <pc:chgData name="Tad Mitchell" userId="4880d818-50fd-4577-93f3-4a96777a4fe2" providerId="ADAL" clId="{682E06EF-C9C4-48B3-8F95-3E78723319FE}" dt="2024-02-27T13:48:20.021" v="16" actId="20577"/>
        <pc:sldMkLst>
          <pc:docMk/>
          <pc:sldMk cId="2408206931" sldId="510"/>
        </pc:sldMkLst>
      </pc:sldChg>
      <pc:sldChg chg="modNotesTx">
        <pc:chgData name="Tad Mitchell" userId="4880d818-50fd-4577-93f3-4a96777a4fe2" providerId="ADAL" clId="{682E06EF-C9C4-48B3-8F95-3E78723319FE}" dt="2024-02-27T13:48:28.022" v="19" actId="5793"/>
        <pc:sldMkLst>
          <pc:docMk/>
          <pc:sldMk cId="2025131884" sldId="511"/>
        </pc:sldMkLst>
      </pc:sldChg>
      <pc:sldChg chg="modNotesTx">
        <pc:chgData name="Tad Mitchell" userId="4880d818-50fd-4577-93f3-4a96777a4fe2" providerId="ADAL" clId="{682E06EF-C9C4-48B3-8F95-3E78723319FE}" dt="2024-02-27T13:48:30.207" v="20" actId="20577"/>
        <pc:sldMkLst>
          <pc:docMk/>
          <pc:sldMk cId="1475991974" sldId="512"/>
        </pc:sldMkLst>
      </pc:sldChg>
      <pc:sldChg chg="modNotesTx">
        <pc:chgData name="Tad Mitchell" userId="4880d818-50fd-4577-93f3-4a96777a4fe2" providerId="ADAL" clId="{682E06EF-C9C4-48B3-8F95-3E78723319FE}" dt="2024-02-27T13:47:56.071" v="7" actId="5793"/>
        <pc:sldMkLst>
          <pc:docMk/>
          <pc:sldMk cId="4054446711" sldId="513"/>
        </pc:sldMkLst>
      </pc:sldChg>
      <pc:sldChg chg="modNotesTx">
        <pc:chgData name="Tad Mitchell" userId="4880d818-50fd-4577-93f3-4a96777a4fe2" providerId="ADAL" clId="{682E06EF-C9C4-48B3-8F95-3E78723319FE}" dt="2024-02-27T13:48:36.816" v="21" actId="20577"/>
        <pc:sldMkLst>
          <pc:docMk/>
          <pc:sldMk cId="4294706336" sldId="51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2FD27-6457-4510-BB4C-5148222A9EC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3F0724C-66AF-48B0-AA08-8688B71B8899}">
      <dgm:prSet custT="1"/>
      <dgm:spPr/>
      <dgm:t>
        <a:bodyPr/>
        <a:lstStyle/>
        <a:p>
          <a:r>
            <a:rPr lang="en-US" sz="2000" dirty="0">
              <a:latin typeface="Arial" panose="020B0604020202020204" pitchFamily="34" charset="0"/>
              <a:cs typeface="Arial" panose="020B0604020202020204" pitchFamily="34" charset="0"/>
            </a:rPr>
            <a:t>Disclosure requirements, dictating who is required to disclose and what activities must be disclosed, will be standardized across federal sponsors to the greatest extent practicable.</a:t>
          </a:r>
        </a:p>
      </dgm:t>
    </dgm:pt>
    <dgm:pt modelId="{70B83447-000D-4C58-A4F9-E8C702689F4B}" type="parTrans" cxnId="{C5620969-53E9-4402-9260-C56F6080E989}">
      <dgm:prSet/>
      <dgm:spPr/>
      <dgm:t>
        <a:bodyPr/>
        <a:lstStyle/>
        <a:p>
          <a:endParaRPr lang="en-US"/>
        </a:p>
      </dgm:t>
    </dgm:pt>
    <dgm:pt modelId="{D65197A7-DEB2-46E1-83F0-68172AE166D1}" type="sibTrans" cxnId="{C5620969-53E9-4402-9260-C56F6080E989}">
      <dgm:prSet/>
      <dgm:spPr/>
      <dgm:t>
        <a:bodyPr/>
        <a:lstStyle/>
        <a:p>
          <a:endParaRPr lang="en-US"/>
        </a:p>
      </dgm:t>
    </dgm:pt>
    <dgm:pt modelId="{A3EB3B22-2C67-431C-AD2D-3C657BB91079}">
      <dgm:prSet custT="1"/>
      <dgm:spPr/>
      <dgm:t>
        <a:bodyPr/>
        <a:lstStyle/>
        <a:p>
          <a:r>
            <a:rPr lang="en-US" sz="2000" dirty="0">
              <a:latin typeface="Arial" panose="020B0604020202020204" pitchFamily="34" charset="0"/>
              <a:cs typeface="Arial" panose="020B0604020202020204" pitchFamily="34" charset="0"/>
            </a:rPr>
            <a:t>Disclosure forms and formats will be standardized across research sponsors to the greatest extent practicable.</a:t>
          </a:r>
        </a:p>
      </dgm:t>
    </dgm:pt>
    <dgm:pt modelId="{D1514257-3F32-4B09-8616-97F439CC3415}" type="parTrans" cxnId="{C955979C-9E9E-4637-A482-3C16CA3C14DA}">
      <dgm:prSet/>
      <dgm:spPr/>
      <dgm:t>
        <a:bodyPr/>
        <a:lstStyle/>
        <a:p>
          <a:endParaRPr lang="en-US"/>
        </a:p>
      </dgm:t>
    </dgm:pt>
    <dgm:pt modelId="{264C34DD-E899-40E4-AAD5-9B7B32BE52CB}" type="sibTrans" cxnId="{C955979C-9E9E-4637-A482-3C16CA3C14DA}">
      <dgm:prSet/>
      <dgm:spPr/>
      <dgm:t>
        <a:bodyPr/>
        <a:lstStyle/>
        <a:p>
          <a:endParaRPr lang="en-US"/>
        </a:p>
      </dgm:t>
    </dgm:pt>
    <dgm:pt modelId="{0F6516E2-591E-48EB-9577-BA519960421E}">
      <dgm:prSet custT="1"/>
      <dgm:spPr/>
      <dgm:t>
        <a:bodyPr/>
        <a:lstStyle/>
        <a:p>
          <a:r>
            <a:rPr lang="en-US" sz="2000" dirty="0">
              <a:latin typeface="Arial" panose="020B0604020202020204" pitchFamily="34" charset="0"/>
              <a:cs typeface="Arial" panose="020B0604020202020204" pitchFamily="34" charset="0"/>
            </a:rPr>
            <a:t>Recipients of federal funding will be required to update all disclosures before an award of support, at least annually, and more frequently as federal sponsors deem appropriate. </a:t>
          </a:r>
        </a:p>
      </dgm:t>
    </dgm:pt>
    <dgm:pt modelId="{E6608214-746C-4C7A-8831-9951AF8A1144}" type="parTrans" cxnId="{2CBB0A3C-8F14-4FDD-A4F8-A85239C2A1DF}">
      <dgm:prSet/>
      <dgm:spPr/>
      <dgm:t>
        <a:bodyPr/>
        <a:lstStyle/>
        <a:p>
          <a:endParaRPr lang="en-US"/>
        </a:p>
      </dgm:t>
    </dgm:pt>
    <dgm:pt modelId="{0AE764E1-EFE8-4487-8C03-46AD1EDA82A8}" type="sibTrans" cxnId="{2CBB0A3C-8F14-4FDD-A4F8-A85239C2A1DF}">
      <dgm:prSet/>
      <dgm:spPr/>
      <dgm:t>
        <a:bodyPr/>
        <a:lstStyle/>
        <a:p>
          <a:endParaRPr lang="en-US"/>
        </a:p>
      </dgm:t>
    </dgm:pt>
    <dgm:pt modelId="{0D51842A-1AB4-471C-AC2E-9CD41A2B8976}" type="pres">
      <dgm:prSet presAssocID="{9482FD27-6457-4510-BB4C-5148222A9EC2}" presName="root" presStyleCnt="0">
        <dgm:presLayoutVars>
          <dgm:dir/>
          <dgm:resizeHandles val="exact"/>
        </dgm:presLayoutVars>
      </dgm:prSet>
      <dgm:spPr/>
    </dgm:pt>
    <dgm:pt modelId="{C0ED6753-54D7-4672-B6C4-3441F8AA26F2}" type="pres">
      <dgm:prSet presAssocID="{73F0724C-66AF-48B0-AA08-8688B71B8899}" presName="compNode" presStyleCnt="0"/>
      <dgm:spPr/>
    </dgm:pt>
    <dgm:pt modelId="{F53B6121-7137-48CB-8C64-0AF8C1345A3B}" type="pres">
      <dgm:prSet presAssocID="{73F0724C-66AF-48B0-AA08-8688B71B8899}" presName="bgRect" presStyleLbl="bgShp" presStyleIdx="0" presStyleCnt="3"/>
      <dgm:spPr/>
    </dgm:pt>
    <dgm:pt modelId="{5256FB51-A57C-4018-B87E-505928CC5731}" type="pres">
      <dgm:prSet presAssocID="{73F0724C-66AF-48B0-AA08-8688B71B88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804270AF-B793-4A90-B879-0F09DBCAB9E9}" type="pres">
      <dgm:prSet presAssocID="{73F0724C-66AF-48B0-AA08-8688B71B8899}" presName="spaceRect" presStyleCnt="0"/>
      <dgm:spPr/>
    </dgm:pt>
    <dgm:pt modelId="{92CD5653-AB81-4C2B-B8E5-B5C17223258A}" type="pres">
      <dgm:prSet presAssocID="{73F0724C-66AF-48B0-AA08-8688B71B8899}" presName="parTx" presStyleLbl="revTx" presStyleIdx="0" presStyleCnt="3">
        <dgm:presLayoutVars>
          <dgm:chMax val="0"/>
          <dgm:chPref val="0"/>
        </dgm:presLayoutVars>
      </dgm:prSet>
      <dgm:spPr/>
    </dgm:pt>
    <dgm:pt modelId="{5248CEBE-B54C-4DCA-B097-9A3E63446F02}" type="pres">
      <dgm:prSet presAssocID="{D65197A7-DEB2-46E1-83F0-68172AE166D1}" presName="sibTrans" presStyleCnt="0"/>
      <dgm:spPr/>
    </dgm:pt>
    <dgm:pt modelId="{7DF0A3AA-01E5-4554-B54C-C0A0E1D3A05B}" type="pres">
      <dgm:prSet presAssocID="{A3EB3B22-2C67-431C-AD2D-3C657BB91079}" presName="compNode" presStyleCnt="0"/>
      <dgm:spPr/>
    </dgm:pt>
    <dgm:pt modelId="{B91ACE4C-48A5-4832-953C-A971955FCEB8}" type="pres">
      <dgm:prSet presAssocID="{A3EB3B22-2C67-431C-AD2D-3C657BB91079}" presName="bgRect" presStyleLbl="bgShp" presStyleIdx="1" presStyleCnt="3"/>
      <dgm:spPr/>
    </dgm:pt>
    <dgm:pt modelId="{5577E6EA-3735-4C51-B98F-BB68106208D5}" type="pres">
      <dgm:prSet presAssocID="{A3EB3B22-2C67-431C-AD2D-3C657BB910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9707792-ACB7-4839-B2B8-C8427D6362FB}" type="pres">
      <dgm:prSet presAssocID="{A3EB3B22-2C67-431C-AD2D-3C657BB91079}" presName="spaceRect" presStyleCnt="0"/>
      <dgm:spPr/>
    </dgm:pt>
    <dgm:pt modelId="{A7321FDD-9008-4268-B8B9-751CDA4BBBF4}" type="pres">
      <dgm:prSet presAssocID="{A3EB3B22-2C67-431C-AD2D-3C657BB91079}" presName="parTx" presStyleLbl="revTx" presStyleIdx="1" presStyleCnt="3">
        <dgm:presLayoutVars>
          <dgm:chMax val="0"/>
          <dgm:chPref val="0"/>
        </dgm:presLayoutVars>
      </dgm:prSet>
      <dgm:spPr/>
    </dgm:pt>
    <dgm:pt modelId="{5DC8669C-7085-4EF6-A9AF-37BDF68C027D}" type="pres">
      <dgm:prSet presAssocID="{264C34DD-E899-40E4-AAD5-9B7B32BE52CB}" presName="sibTrans" presStyleCnt="0"/>
      <dgm:spPr/>
    </dgm:pt>
    <dgm:pt modelId="{8373170F-BFB6-4787-AAF0-E69A52A055AC}" type="pres">
      <dgm:prSet presAssocID="{0F6516E2-591E-48EB-9577-BA519960421E}" presName="compNode" presStyleCnt="0"/>
      <dgm:spPr/>
    </dgm:pt>
    <dgm:pt modelId="{FBB60541-7590-43A3-8183-9B92ADE67DEA}" type="pres">
      <dgm:prSet presAssocID="{0F6516E2-591E-48EB-9577-BA519960421E}" presName="bgRect" presStyleLbl="bgShp" presStyleIdx="2" presStyleCnt="3"/>
      <dgm:spPr/>
    </dgm:pt>
    <dgm:pt modelId="{6A378F22-4F8A-4962-89E3-5C0CB49578BC}" type="pres">
      <dgm:prSet presAssocID="{0F6516E2-591E-48EB-9577-BA519960421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D6DA74FC-5920-4E1F-A499-3ABCAABF3459}" type="pres">
      <dgm:prSet presAssocID="{0F6516E2-591E-48EB-9577-BA519960421E}" presName="spaceRect" presStyleCnt="0"/>
      <dgm:spPr/>
    </dgm:pt>
    <dgm:pt modelId="{BCCD5A33-41D0-40EC-B5DF-21F3A07A44C7}" type="pres">
      <dgm:prSet presAssocID="{0F6516E2-591E-48EB-9577-BA519960421E}" presName="parTx" presStyleLbl="revTx" presStyleIdx="2" presStyleCnt="3">
        <dgm:presLayoutVars>
          <dgm:chMax val="0"/>
          <dgm:chPref val="0"/>
        </dgm:presLayoutVars>
      </dgm:prSet>
      <dgm:spPr/>
    </dgm:pt>
  </dgm:ptLst>
  <dgm:cxnLst>
    <dgm:cxn modelId="{2CBB0A3C-8F14-4FDD-A4F8-A85239C2A1DF}" srcId="{9482FD27-6457-4510-BB4C-5148222A9EC2}" destId="{0F6516E2-591E-48EB-9577-BA519960421E}" srcOrd="2" destOrd="0" parTransId="{E6608214-746C-4C7A-8831-9951AF8A1144}" sibTransId="{0AE764E1-EFE8-4487-8C03-46AD1EDA82A8}"/>
    <dgm:cxn modelId="{455B9562-B3CA-4415-9237-95DF1C88799C}" type="presOf" srcId="{A3EB3B22-2C67-431C-AD2D-3C657BB91079}" destId="{A7321FDD-9008-4268-B8B9-751CDA4BBBF4}" srcOrd="0" destOrd="0" presId="urn:microsoft.com/office/officeart/2018/2/layout/IconVerticalSolidList"/>
    <dgm:cxn modelId="{C5620969-53E9-4402-9260-C56F6080E989}" srcId="{9482FD27-6457-4510-BB4C-5148222A9EC2}" destId="{73F0724C-66AF-48B0-AA08-8688B71B8899}" srcOrd="0" destOrd="0" parTransId="{70B83447-000D-4C58-A4F9-E8C702689F4B}" sibTransId="{D65197A7-DEB2-46E1-83F0-68172AE166D1}"/>
    <dgm:cxn modelId="{5173AA4F-6C51-4C96-8DBB-9F8B2EFB4BC2}" type="presOf" srcId="{0F6516E2-591E-48EB-9577-BA519960421E}" destId="{BCCD5A33-41D0-40EC-B5DF-21F3A07A44C7}" srcOrd="0" destOrd="0" presId="urn:microsoft.com/office/officeart/2018/2/layout/IconVerticalSolidList"/>
    <dgm:cxn modelId="{C955979C-9E9E-4637-A482-3C16CA3C14DA}" srcId="{9482FD27-6457-4510-BB4C-5148222A9EC2}" destId="{A3EB3B22-2C67-431C-AD2D-3C657BB91079}" srcOrd="1" destOrd="0" parTransId="{D1514257-3F32-4B09-8616-97F439CC3415}" sibTransId="{264C34DD-E899-40E4-AAD5-9B7B32BE52CB}"/>
    <dgm:cxn modelId="{5A12CCC7-B7BE-476A-8929-1926A7BA8B07}" type="presOf" srcId="{73F0724C-66AF-48B0-AA08-8688B71B8899}" destId="{92CD5653-AB81-4C2B-B8E5-B5C17223258A}" srcOrd="0" destOrd="0" presId="urn:microsoft.com/office/officeart/2018/2/layout/IconVerticalSolidList"/>
    <dgm:cxn modelId="{2E5EBDE9-6041-45E9-BD58-69C15AAE0A64}" type="presOf" srcId="{9482FD27-6457-4510-BB4C-5148222A9EC2}" destId="{0D51842A-1AB4-471C-AC2E-9CD41A2B8976}" srcOrd="0" destOrd="0" presId="urn:microsoft.com/office/officeart/2018/2/layout/IconVerticalSolidList"/>
    <dgm:cxn modelId="{E8705395-AFF7-4AE2-BFE5-2A54CD0142FC}" type="presParOf" srcId="{0D51842A-1AB4-471C-AC2E-9CD41A2B8976}" destId="{C0ED6753-54D7-4672-B6C4-3441F8AA26F2}" srcOrd="0" destOrd="0" presId="urn:microsoft.com/office/officeart/2018/2/layout/IconVerticalSolidList"/>
    <dgm:cxn modelId="{605BCBC8-B65D-4C7D-ABB5-857954DD7CAA}" type="presParOf" srcId="{C0ED6753-54D7-4672-B6C4-3441F8AA26F2}" destId="{F53B6121-7137-48CB-8C64-0AF8C1345A3B}" srcOrd="0" destOrd="0" presId="urn:microsoft.com/office/officeart/2018/2/layout/IconVerticalSolidList"/>
    <dgm:cxn modelId="{F41B96D1-7C0E-4224-A75F-3EE0DCC55F57}" type="presParOf" srcId="{C0ED6753-54D7-4672-B6C4-3441F8AA26F2}" destId="{5256FB51-A57C-4018-B87E-505928CC5731}" srcOrd="1" destOrd="0" presId="urn:microsoft.com/office/officeart/2018/2/layout/IconVerticalSolidList"/>
    <dgm:cxn modelId="{6F26B9B9-DDB5-44C3-8424-05D46521001A}" type="presParOf" srcId="{C0ED6753-54D7-4672-B6C4-3441F8AA26F2}" destId="{804270AF-B793-4A90-B879-0F09DBCAB9E9}" srcOrd="2" destOrd="0" presId="urn:microsoft.com/office/officeart/2018/2/layout/IconVerticalSolidList"/>
    <dgm:cxn modelId="{0EC6FE69-BCF7-4392-9859-B4F0EDD1680C}" type="presParOf" srcId="{C0ED6753-54D7-4672-B6C4-3441F8AA26F2}" destId="{92CD5653-AB81-4C2B-B8E5-B5C17223258A}" srcOrd="3" destOrd="0" presId="urn:microsoft.com/office/officeart/2018/2/layout/IconVerticalSolidList"/>
    <dgm:cxn modelId="{75E6E929-05A6-460F-942A-0F75DD1D8A9B}" type="presParOf" srcId="{0D51842A-1AB4-471C-AC2E-9CD41A2B8976}" destId="{5248CEBE-B54C-4DCA-B097-9A3E63446F02}" srcOrd="1" destOrd="0" presId="urn:microsoft.com/office/officeart/2018/2/layout/IconVerticalSolidList"/>
    <dgm:cxn modelId="{E39509DB-E1E3-4BD5-930E-62FCAF616DDE}" type="presParOf" srcId="{0D51842A-1AB4-471C-AC2E-9CD41A2B8976}" destId="{7DF0A3AA-01E5-4554-B54C-C0A0E1D3A05B}" srcOrd="2" destOrd="0" presId="urn:microsoft.com/office/officeart/2018/2/layout/IconVerticalSolidList"/>
    <dgm:cxn modelId="{5086A3B9-59AF-43D1-AC15-3990CFADE373}" type="presParOf" srcId="{7DF0A3AA-01E5-4554-B54C-C0A0E1D3A05B}" destId="{B91ACE4C-48A5-4832-953C-A971955FCEB8}" srcOrd="0" destOrd="0" presId="urn:microsoft.com/office/officeart/2018/2/layout/IconVerticalSolidList"/>
    <dgm:cxn modelId="{E4F75279-670D-4348-9761-EEFF738562B6}" type="presParOf" srcId="{7DF0A3AA-01E5-4554-B54C-C0A0E1D3A05B}" destId="{5577E6EA-3735-4C51-B98F-BB68106208D5}" srcOrd="1" destOrd="0" presId="urn:microsoft.com/office/officeart/2018/2/layout/IconVerticalSolidList"/>
    <dgm:cxn modelId="{D9E58773-E578-40E2-AB35-7D58E2FF7B1D}" type="presParOf" srcId="{7DF0A3AA-01E5-4554-B54C-C0A0E1D3A05B}" destId="{99707792-ACB7-4839-B2B8-C8427D6362FB}" srcOrd="2" destOrd="0" presId="urn:microsoft.com/office/officeart/2018/2/layout/IconVerticalSolidList"/>
    <dgm:cxn modelId="{04024FA6-FD90-406F-9E31-C77010EFF66E}" type="presParOf" srcId="{7DF0A3AA-01E5-4554-B54C-C0A0E1D3A05B}" destId="{A7321FDD-9008-4268-B8B9-751CDA4BBBF4}" srcOrd="3" destOrd="0" presId="urn:microsoft.com/office/officeart/2018/2/layout/IconVerticalSolidList"/>
    <dgm:cxn modelId="{285F6321-79C8-4E71-A891-0FE865932DAD}" type="presParOf" srcId="{0D51842A-1AB4-471C-AC2E-9CD41A2B8976}" destId="{5DC8669C-7085-4EF6-A9AF-37BDF68C027D}" srcOrd="3" destOrd="0" presId="urn:microsoft.com/office/officeart/2018/2/layout/IconVerticalSolidList"/>
    <dgm:cxn modelId="{D2ABA1BD-CDB3-470C-8377-D6E1B3F2D6DC}" type="presParOf" srcId="{0D51842A-1AB4-471C-AC2E-9CD41A2B8976}" destId="{8373170F-BFB6-4787-AAF0-E69A52A055AC}" srcOrd="4" destOrd="0" presId="urn:microsoft.com/office/officeart/2018/2/layout/IconVerticalSolidList"/>
    <dgm:cxn modelId="{2AC9BD30-AC1C-4805-8DFC-98C8528AFF75}" type="presParOf" srcId="{8373170F-BFB6-4787-AAF0-E69A52A055AC}" destId="{FBB60541-7590-43A3-8183-9B92ADE67DEA}" srcOrd="0" destOrd="0" presId="urn:microsoft.com/office/officeart/2018/2/layout/IconVerticalSolidList"/>
    <dgm:cxn modelId="{F3555B7D-09D3-43F7-A51F-62EE82E48860}" type="presParOf" srcId="{8373170F-BFB6-4787-AAF0-E69A52A055AC}" destId="{6A378F22-4F8A-4962-89E3-5C0CB49578BC}" srcOrd="1" destOrd="0" presId="urn:microsoft.com/office/officeart/2018/2/layout/IconVerticalSolidList"/>
    <dgm:cxn modelId="{C37A47A3-1558-43DD-A020-08A2DD9A3738}" type="presParOf" srcId="{8373170F-BFB6-4787-AAF0-E69A52A055AC}" destId="{D6DA74FC-5920-4E1F-A499-3ABCAABF3459}" srcOrd="2" destOrd="0" presId="urn:microsoft.com/office/officeart/2018/2/layout/IconVerticalSolidList"/>
    <dgm:cxn modelId="{FC511573-73AB-4F02-A436-F6FC30A745AF}" type="presParOf" srcId="{8373170F-BFB6-4787-AAF0-E69A52A055AC}" destId="{BCCD5A33-41D0-40EC-B5DF-21F3A07A44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A52EA-A5E2-4B17-B265-523D1B21B81A}"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BD10FE16-50E1-4F05-8B04-72BEAF1612BC}">
      <dgm:prSet/>
      <dgm:spPr>
        <a:solidFill>
          <a:schemeClr val="accent1">
            <a:lumMod val="75000"/>
          </a:schemeClr>
        </a:solidFill>
      </dgm:spPr>
      <dgm:t>
        <a:bodyPr/>
        <a:lstStyle/>
        <a:p>
          <a:r>
            <a:rPr lang="en-US">
              <a:latin typeface="Arial" panose="020B0604020202020204" pitchFamily="34" charset="0"/>
              <a:cs typeface="Arial" panose="020B0604020202020204" pitchFamily="34" charset="0"/>
            </a:rPr>
            <a:t>All individuals designated in an application as senior/key personnel, </a:t>
          </a:r>
          <a:r>
            <a:rPr lang="en-US" b="1" i="1">
              <a:latin typeface="Arial" panose="020B0604020202020204" pitchFamily="34" charset="0"/>
              <a:cs typeface="Arial" panose="020B0604020202020204" pitchFamily="34" charset="0"/>
            </a:rPr>
            <a:t>except</a:t>
          </a:r>
          <a:r>
            <a:rPr lang="en-US">
              <a:latin typeface="Arial" panose="020B0604020202020204" pitchFamily="34" charset="0"/>
              <a:cs typeface="Arial" panose="020B0604020202020204" pitchFamily="34" charset="0"/>
            </a:rPr>
            <a:t> </a:t>
          </a:r>
        </a:p>
      </dgm:t>
    </dgm:pt>
    <dgm:pt modelId="{954B8DCF-1099-42A1-9743-832615AF3A15}" type="parTrans" cxnId="{654AF31C-7C41-408A-A801-F80E89F4CA17}">
      <dgm:prSet/>
      <dgm:spPr/>
      <dgm:t>
        <a:bodyPr/>
        <a:lstStyle/>
        <a:p>
          <a:endParaRPr lang="en-US"/>
        </a:p>
      </dgm:t>
    </dgm:pt>
    <dgm:pt modelId="{37487413-0C55-4EA3-88EF-39C1B3A4457A}" type="sibTrans" cxnId="{654AF31C-7C41-408A-A801-F80E89F4CA17}">
      <dgm:prSet/>
      <dgm:spPr/>
      <dgm:t>
        <a:bodyPr/>
        <a:lstStyle/>
        <a:p>
          <a:endParaRPr lang="en-US"/>
        </a:p>
      </dgm:t>
    </dgm:pt>
    <dgm:pt modelId="{C3087105-75B6-40C8-AEBC-AE1C40F8970A}">
      <dgm:prSet/>
      <dgm:spPr/>
      <dgm:t>
        <a:bodyPr/>
        <a:lstStyle/>
        <a:p>
          <a:r>
            <a:rPr lang="en-US" dirty="0">
              <a:latin typeface="Arial" panose="020B0604020202020204" pitchFamily="34" charset="0"/>
              <a:cs typeface="Arial" panose="020B0604020202020204" pitchFamily="34" charset="0"/>
            </a:rPr>
            <a:t>Program Directors, training faculty, and other individuals involved in the oversight of </a:t>
          </a:r>
          <a:r>
            <a:rPr lang="en-US" b="1" dirty="0">
              <a:latin typeface="Arial" panose="020B0604020202020204" pitchFamily="34" charset="0"/>
              <a:cs typeface="Arial" panose="020B0604020202020204" pitchFamily="34" charset="0"/>
            </a:rPr>
            <a:t>training grants</a:t>
          </a:r>
          <a:endParaRPr lang="en-US" dirty="0">
            <a:latin typeface="Arial" panose="020B0604020202020204" pitchFamily="34" charset="0"/>
            <a:cs typeface="Arial" panose="020B0604020202020204" pitchFamily="34" charset="0"/>
          </a:endParaRPr>
        </a:p>
      </dgm:t>
    </dgm:pt>
    <dgm:pt modelId="{1FC9D666-2FE5-4CA2-B709-2AE47EF72092}" type="parTrans" cxnId="{0B6655ED-6EDA-41A4-8593-1CB116A06889}">
      <dgm:prSet/>
      <dgm:spPr/>
      <dgm:t>
        <a:bodyPr/>
        <a:lstStyle/>
        <a:p>
          <a:endParaRPr lang="en-US"/>
        </a:p>
      </dgm:t>
    </dgm:pt>
    <dgm:pt modelId="{CB6691F0-D8C2-4A1A-9173-B9716DCC33BD}" type="sibTrans" cxnId="{0B6655ED-6EDA-41A4-8593-1CB116A06889}">
      <dgm:prSet/>
      <dgm:spPr/>
      <dgm:t>
        <a:bodyPr/>
        <a:lstStyle/>
        <a:p>
          <a:endParaRPr lang="en-US"/>
        </a:p>
      </dgm:t>
    </dgm:pt>
    <dgm:pt modelId="{896B0C3A-E3F9-45B1-A59C-AFE7962F86D9}">
      <dgm:prSet/>
      <dgm:spPr/>
      <dgm:t>
        <a:bodyPr/>
        <a:lstStyle/>
        <a:p>
          <a:r>
            <a:rPr lang="en-US">
              <a:latin typeface="Arial" panose="020B0604020202020204" pitchFamily="34" charset="0"/>
              <a:cs typeface="Arial" panose="020B0604020202020204" pitchFamily="34" charset="0"/>
            </a:rPr>
            <a:t>Individuals categorized as Other Significant Contributors</a:t>
          </a:r>
        </a:p>
      </dgm:t>
    </dgm:pt>
    <dgm:pt modelId="{DBED6498-21F2-4C8F-A5AD-9F15CF8DCBD1}" type="parTrans" cxnId="{8CCDDC3B-051C-4D8D-9BCE-0AFF1AFCD76A}">
      <dgm:prSet/>
      <dgm:spPr/>
      <dgm:t>
        <a:bodyPr/>
        <a:lstStyle/>
        <a:p>
          <a:endParaRPr lang="en-US"/>
        </a:p>
      </dgm:t>
    </dgm:pt>
    <dgm:pt modelId="{E280275B-3CE7-464C-8A5B-C1D4FAD11179}" type="sibTrans" cxnId="{8CCDDC3B-051C-4D8D-9BCE-0AFF1AFCD76A}">
      <dgm:prSet/>
      <dgm:spPr/>
      <dgm:t>
        <a:bodyPr/>
        <a:lstStyle/>
        <a:p>
          <a:endParaRPr lang="en-US"/>
        </a:p>
      </dgm:t>
    </dgm:pt>
    <dgm:pt modelId="{801B58B1-E554-4C58-8C17-0F5C7D66F582}">
      <dgm:prSet/>
      <dgm:spPr>
        <a:solidFill>
          <a:schemeClr val="accent6">
            <a:lumMod val="75000"/>
          </a:schemeClr>
        </a:solidFill>
      </dgm:spPr>
      <dgm:t>
        <a:bodyPr/>
        <a:lstStyle/>
        <a:p>
          <a:r>
            <a:rPr lang="en-US" dirty="0">
              <a:latin typeface="Arial" panose="020B0604020202020204" pitchFamily="34" charset="0"/>
              <a:cs typeface="Arial" panose="020B0604020202020204" pitchFamily="34" charset="0"/>
            </a:rPr>
            <a:t>All senior/key personnel, excluding consultants, in progress reports when there has been a change in active other support, </a:t>
          </a:r>
          <a:r>
            <a:rPr lang="en-US" b="1" i="1" dirty="0">
              <a:latin typeface="Arial" panose="020B0604020202020204" pitchFamily="34" charset="0"/>
              <a:cs typeface="Arial" panose="020B0604020202020204" pitchFamily="34" charset="0"/>
            </a:rPr>
            <a:t>except</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AF5009FB-FB96-43BA-B40B-B280CDEAA0B5}" type="parTrans" cxnId="{0AA85CEA-4CC7-4690-9EC6-1C66CEFDA264}">
      <dgm:prSet/>
      <dgm:spPr/>
      <dgm:t>
        <a:bodyPr/>
        <a:lstStyle/>
        <a:p>
          <a:endParaRPr lang="en-US"/>
        </a:p>
      </dgm:t>
    </dgm:pt>
    <dgm:pt modelId="{186F920A-82E7-4858-9B07-73B5E62307F8}" type="sibTrans" cxnId="{0AA85CEA-4CC7-4690-9EC6-1C66CEFDA264}">
      <dgm:prSet/>
      <dgm:spPr/>
      <dgm:t>
        <a:bodyPr/>
        <a:lstStyle/>
        <a:p>
          <a:endParaRPr lang="en-US"/>
        </a:p>
      </dgm:t>
    </dgm:pt>
    <dgm:pt modelId="{9F8AD1E7-587D-4F47-A65E-A98CB239BD19}">
      <dgm:prSet/>
      <dgm:spPr/>
      <dgm:t>
        <a:bodyPr/>
        <a:lstStyle/>
        <a:p>
          <a:r>
            <a:rPr lang="en-US">
              <a:latin typeface="Arial" panose="020B0604020202020204" pitchFamily="34" charset="0"/>
              <a:cs typeface="Arial" panose="020B0604020202020204" pitchFamily="34" charset="0"/>
            </a:rPr>
            <a:t>Program Directors, training faculty, and other individuals involved in the oversight of training grants</a:t>
          </a:r>
        </a:p>
      </dgm:t>
    </dgm:pt>
    <dgm:pt modelId="{2FF3A8B0-99EB-4CA9-9746-24C83727073A}" type="parTrans" cxnId="{2BC43B0D-55A4-47D5-AE11-FEBD9E1709EF}">
      <dgm:prSet/>
      <dgm:spPr/>
      <dgm:t>
        <a:bodyPr/>
        <a:lstStyle/>
        <a:p>
          <a:endParaRPr lang="en-US"/>
        </a:p>
      </dgm:t>
    </dgm:pt>
    <dgm:pt modelId="{B6F50FBF-3F68-4C3F-AFC0-5A19D9483835}" type="sibTrans" cxnId="{2BC43B0D-55A4-47D5-AE11-FEBD9E1709EF}">
      <dgm:prSet/>
      <dgm:spPr/>
      <dgm:t>
        <a:bodyPr/>
        <a:lstStyle/>
        <a:p>
          <a:endParaRPr lang="en-US"/>
        </a:p>
      </dgm:t>
    </dgm:pt>
    <dgm:pt modelId="{65062D2A-95BE-443B-B051-8E308804B842}" type="pres">
      <dgm:prSet presAssocID="{C53A52EA-A5E2-4B17-B265-523D1B21B81A}" presName="Name0" presStyleCnt="0">
        <dgm:presLayoutVars>
          <dgm:dir/>
          <dgm:animLvl val="lvl"/>
          <dgm:resizeHandles val="exact"/>
        </dgm:presLayoutVars>
      </dgm:prSet>
      <dgm:spPr/>
    </dgm:pt>
    <dgm:pt modelId="{B55D7030-7A1B-4F45-9E60-C3C422939BCD}" type="pres">
      <dgm:prSet presAssocID="{BD10FE16-50E1-4F05-8B04-72BEAF1612BC}" presName="composite" presStyleCnt="0"/>
      <dgm:spPr/>
    </dgm:pt>
    <dgm:pt modelId="{0F9FEE0A-32A0-4B7F-9151-E5FFE23099C7}" type="pres">
      <dgm:prSet presAssocID="{BD10FE16-50E1-4F05-8B04-72BEAF1612BC}" presName="parTx" presStyleLbl="alignNode1" presStyleIdx="0" presStyleCnt="2">
        <dgm:presLayoutVars>
          <dgm:chMax val="0"/>
          <dgm:chPref val="0"/>
          <dgm:bulletEnabled val="1"/>
        </dgm:presLayoutVars>
      </dgm:prSet>
      <dgm:spPr/>
    </dgm:pt>
    <dgm:pt modelId="{49C55BEC-BAA8-4A74-8523-BABBA32CC7B6}" type="pres">
      <dgm:prSet presAssocID="{BD10FE16-50E1-4F05-8B04-72BEAF1612BC}" presName="desTx" presStyleLbl="alignAccFollowNode1" presStyleIdx="0" presStyleCnt="2">
        <dgm:presLayoutVars>
          <dgm:bulletEnabled val="1"/>
        </dgm:presLayoutVars>
      </dgm:prSet>
      <dgm:spPr/>
    </dgm:pt>
    <dgm:pt modelId="{84FEAC1A-A29D-430D-8BC0-3DFAE70DF360}" type="pres">
      <dgm:prSet presAssocID="{37487413-0C55-4EA3-88EF-39C1B3A4457A}" presName="space" presStyleCnt="0"/>
      <dgm:spPr/>
    </dgm:pt>
    <dgm:pt modelId="{CD0C2A5F-E171-4183-BB51-D602F275A5B2}" type="pres">
      <dgm:prSet presAssocID="{801B58B1-E554-4C58-8C17-0F5C7D66F582}" presName="composite" presStyleCnt="0"/>
      <dgm:spPr/>
    </dgm:pt>
    <dgm:pt modelId="{F4623E70-867A-4061-B9D2-67160210FC16}" type="pres">
      <dgm:prSet presAssocID="{801B58B1-E554-4C58-8C17-0F5C7D66F582}" presName="parTx" presStyleLbl="alignNode1" presStyleIdx="1" presStyleCnt="2">
        <dgm:presLayoutVars>
          <dgm:chMax val="0"/>
          <dgm:chPref val="0"/>
          <dgm:bulletEnabled val="1"/>
        </dgm:presLayoutVars>
      </dgm:prSet>
      <dgm:spPr/>
    </dgm:pt>
    <dgm:pt modelId="{44AF2FB6-6DD0-4E5E-AC5C-8DDDF062AD79}" type="pres">
      <dgm:prSet presAssocID="{801B58B1-E554-4C58-8C17-0F5C7D66F582}" presName="desTx" presStyleLbl="alignAccFollowNode1" presStyleIdx="1" presStyleCnt="2">
        <dgm:presLayoutVars>
          <dgm:bulletEnabled val="1"/>
        </dgm:presLayoutVars>
      </dgm:prSet>
      <dgm:spPr/>
    </dgm:pt>
  </dgm:ptLst>
  <dgm:cxnLst>
    <dgm:cxn modelId="{2BC43B0D-55A4-47D5-AE11-FEBD9E1709EF}" srcId="{801B58B1-E554-4C58-8C17-0F5C7D66F582}" destId="{9F8AD1E7-587D-4F47-A65E-A98CB239BD19}" srcOrd="0" destOrd="0" parTransId="{2FF3A8B0-99EB-4CA9-9746-24C83727073A}" sibTransId="{B6F50FBF-3F68-4C3F-AFC0-5A19D9483835}"/>
    <dgm:cxn modelId="{A5737910-DC2C-4952-8901-62704FADBAAD}" type="presOf" srcId="{BD10FE16-50E1-4F05-8B04-72BEAF1612BC}" destId="{0F9FEE0A-32A0-4B7F-9151-E5FFE23099C7}" srcOrd="0" destOrd="0" presId="urn:microsoft.com/office/officeart/2005/8/layout/hList1"/>
    <dgm:cxn modelId="{654AF31C-7C41-408A-A801-F80E89F4CA17}" srcId="{C53A52EA-A5E2-4B17-B265-523D1B21B81A}" destId="{BD10FE16-50E1-4F05-8B04-72BEAF1612BC}" srcOrd="0" destOrd="0" parTransId="{954B8DCF-1099-42A1-9743-832615AF3A15}" sibTransId="{37487413-0C55-4EA3-88EF-39C1B3A4457A}"/>
    <dgm:cxn modelId="{8CCDDC3B-051C-4D8D-9BCE-0AFF1AFCD76A}" srcId="{BD10FE16-50E1-4F05-8B04-72BEAF1612BC}" destId="{896B0C3A-E3F9-45B1-A59C-AFE7962F86D9}" srcOrd="1" destOrd="0" parTransId="{DBED6498-21F2-4C8F-A5AD-9F15CF8DCBD1}" sibTransId="{E280275B-3CE7-464C-8A5B-C1D4FAD11179}"/>
    <dgm:cxn modelId="{975DC76A-22AA-4F68-9010-EF1D3A003F5A}" type="presOf" srcId="{9F8AD1E7-587D-4F47-A65E-A98CB239BD19}" destId="{44AF2FB6-6DD0-4E5E-AC5C-8DDDF062AD79}" srcOrd="0" destOrd="0" presId="urn:microsoft.com/office/officeart/2005/8/layout/hList1"/>
    <dgm:cxn modelId="{0FC1EC6C-D638-4815-97F6-48E27A3995F6}" type="presOf" srcId="{896B0C3A-E3F9-45B1-A59C-AFE7962F86D9}" destId="{49C55BEC-BAA8-4A74-8523-BABBA32CC7B6}" srcOrd="0" destOrd="1" presId="urn:microsoft.com/office/officeart/2005/8/layout/hList1"/>
    <dgm:cxn modelId="{16E28B6E-C832-4F63-85C0-2A082608CC87}" type="presOf" srcId="{C53A52EA-A5E2-4B17-B265-523D1B21B81A}" destId="{65062D2A-95BE-443B-B051-8E308804B842}" srcOrd="0" destOrd="0" presId="urn:microsoft.com/office/officeart/2005/8/layout/hList1"/>
    <dgm:cxn modelId="{3F05B84F-71ED-4744-BE81-A92C3F1C1CA8}" type="presOf" srcId="{C3087105-75B6-40C8-AEBC-AE1C40F8970A}" destId="{49C55BEC-BAA8-4A74-8523-BABBA32CC7B6}" srcOrd="0" destOrd="0" presId="urn:microsoft.com/office/officeart/2005/8/layout/hList1"/>
    <dgm:cxn modelId="{C57BE98E-F911-4ABC-89DE-E5440B2F96F0}" type="presOf" srcId="{801B58B1-E554-4C58-8C17-0F5C7D66F582}" destId="{F4623E70-867A-4061-B9D2-67160210FC16}" srcOrd="0" destOrd="0" presId="urn:microsoft.com/office/officeart/2005/8/layout/hList1"/>
    <dgm:cxn modelId="{0AA85CEA-4CC7-4690-9EC6-1C66CEFDA264}" srcId="{C53A52EA-A5E2-4B17-B265-523D1B21B81A}" destId="{801B58B1-E554-4C58-8C17-0F5C7D66F582}" srcOrd="1" destOrd="0" parTransId="{AF5009FB-FB96-43BA-B40B-B280CDEAA0B5}" sibTransId="{186F920A-82E7-4858-9B07-73B5E62307F8}"/>
    <dgm:cxn modelId="{0B6655ED-6EDA-41A4-8593-1CB116A06889}" srcId="{BD10FE16-50E1-4F05-8B04-72BEAF1612BC}" destId="{C3087105-75B6-40C8-AEBC-AE1C40F8970A}" srcOrd="0" destOrd="0" parTransId="{1FC9D666-2FE5-4CA2-B709-2AE47EF72092}" sibTransId="{CB6691F0-D8C2-4A1A-9173-B9716DCC33BD}"/>
    <dgm:cxn modelId="{3293E91C-24B7-4B07-8A3D-D0B33592DDC1}" type="presParOf" srcId="{65062D2A-95BE-443B-B051-8E308804B842}" destId="{B55D7030-7A1B-4F45-9E60-C3C422939BCD}" srcOrd="0" destOrd="0" presId="urn:microsoft.com/office/officeart/2005/8/layout/hList1"/>
    <dgm:cxn modelId="{E1F50716-5256-409D-BFF6-F100932E1DCD}" type="presParOf" srcId="{B55D7030-7A1B-4F45-9E60-C3C422939BCD}" destId="{0F9FEE0A-32A0-4B7F-9151-E5FFE23099C7}" srcOrd="0" destOrd="0" presId="urn:microsoft.com/office/officeart/2005/8/layout/hList1"/>
    <dgm:cxn modelId="{0D71F1E4-AF32-474D-8920-98A42A84CB22}" type="presParOf" srcId="{B55D7030-7A1B-4F45-9E60-C3C422939BCD}" destId="{49C55BEC-BAA8-4A74-8523-BABBA32CC7B6}" srcOrd="1" destOrd="0" presId="urn:microsoft.com/office/officeart/2005/8/layout/hList1"/>
    <dgm:cxn modelId="{B6FBA346-DC44-4234-A0BE-7309236E745D}" type="presParOf" srcId="{65062D2A-95BE-443B-B051-8E308804B842}" destId="{84FEAC1A-A29D-430D-8BC0-3DFAE70DF360}" srcOrd="1" destOrd="0" presId="urn:microsoft.com/office/officeart/2005/8/layout/hList1"/>
    <dgm:cxn modelId="{5486615B-E510-4144-9786-83305311CAC2}" type="presParOf" srcId="{65062D2A-95BE-443B-B051-8E308804B842}" destId="{CD0C2A5F-E171-4183-BB51-D602F275A5B2}" srcOrd="2" destOrd="0" presId="urn:microsoft.com/office/officeart/2005/8/layout/hList1"/>
    <dgm:cxn modelId="{0E23FAA5-3194-442D-AE32-2AF0AABA7D31}" type="presParOf" srcId="{CD0C2A5F-E171-4183-BB51-D602F275A5B2}" destId="{F4623E70-867A-4061-B9D2-67160210FC16}" srcOrd="0" destOrd="0" presId="urn:microsoft.com/office/officeart/2005/8/layout/hList1"/>
    <dgm:cxn modelId="{B31BF185-A304-41FD-ADBB-FA4F9A7AF489}" type="presParOf" srcId="{CD0C2A5F-E171-4183-BB51-D602F275A5B2}" destId="{44AF2FB6-6DD0-4E5E-AC5C-8DDDF062AD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6821E4-3FE7-47DE-9C44-3156FE0BFD9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2EA3E0E-5DE1-41EB-9876-73BA3BA32DDE}">
      <dgm:prSet/>
      <dgm:spPr/>
      <dgm:t>
        <a:bodyPr/>
        <a:lstStyle/>
        <a:p>
          <a:r>
            <a:rPr lang="en-US" dirty="0">
              <a:latin typeface="Arial" panose="020B0604020202020204" pitchFamily="34" charset="0"/>
              <a:cs typeface="Arial" panose="020B0604020202020204" pitchFamily="34" charset="0"/>
            </a:rPr>
            <a:t>Academic, professional, or institutional appointments and positions, whether or not remuneration is received, and, whether full-time, part-time, or voluntary</a:t>
          </a:r>
        </a:p>
      </dgm:t>
    </dgm:pt>
    <dgm:pt modelId="{F193CB50-05BA-4AD3-AC9B-101C3B3EE50F}" type="parTrans" cxnId="{C7A2D59A-2459-466A-887A-DD2B2FAEE74D}">
      <dgm:prSet/>
      <dgm:spPr/>
      <dgm:t>
        <a:bodyPr/>
        <a:lstStyle/>
        <a:p>
          <a:endParaRPr lang="en-US"/>
        </a:p>
      </dgm:t>
    </dgm:pt>
    <dgm:pt modelId="{2B7E92DF-9113-4782-8A80-A7A86D95833F}" type="sibTrans" cxnId="{C7A2D59A-2459-466A-887A-DD2B2FAEE74D}">
      <dgm:prSet/>
      <dgm:spPr/>
      <dgm:t>
        <a:bodyPr/>
        <a:lstStyle/>
        <a:p>
          <a:endParaRPr lang="en-US"/>
        </a:p>
      </dgm:t>
    </dgm:pt>
    <dgm:pt modelId="{CA646C58-134A-4AED-9B6B-4831DF6DADA8}">
      <dgm:prSet/>
      <dgm:spPr/>
      <dgm:t>
        <a:bodyPr/>
        <a:lstStyle/>
        <a:p>
          <a:r>
            <a:rPr lang="en-US" dirty="0">
              <a:latin typeface="Arial" panose="020B0604020202020204" pitchFamily="34" charset="0"/>
              <a:cs typeface="Arial" panose="020B0604020202020204" pitchFamily="34" charset="0"/>
            </a:rPr>
            <a:t>Postdoctoral scholars, students, or visiting scholars who are supported by an external entity, whether or not they work on federally-funded research projects</a:t>
          </a:r>
        </a:p>
      </dgm:t>
    </dgm:pt>
    <dgm:pt modelId="{40D7EC87-D576-4230-845D-3136781C30BE}" type="parTrans" cxnId="{ACDDCF99-21F5-4ED6-AAAF-B1EA6535368E}">
      <dgm:prSet/>
      <dgm:spPr/>
      <dgm:t>
        <a:bodyPr/>
        <a:lstStyle/>
        <a:p>
          <a:endParaRPr lang="en-US"/>
        </a:p>
      </dgm:t>
    </dgm:pt>
    <dgm:pt modelId="{4EA22C2D-7760-4C40-B50E-AB5F3A550CA5}" type="sibTrans" cxnId="{ACDDCF99-21F5-4ED6-AAAF-B1EA6535368E}">
      <dgm:prSet/>
      <dgm:spPr/>
      <dgm:t>
        <a:bodyPr/>
        <a:lstStyle/>
        <a:p>
          <a:endParaRPr lang="en-US"/>
        </a:p>
      </dgm:t>
    </dgm:pt>
    <dgm:pt modelId="{3A8134C7-8D2F-437C-B822-69703FB9C93F}">
      <dgm:prSet/>
      <dgm:spPr/>
      <dgm:t>
        <a:bodyPr/>
        <a:lstStyle/>
        <a:p>
          <a:r>
            <a:rPr lang="en-US" dirty="0">
              <a:latin typeface="Arial" panose="020B0604020202020204" pitchFamily="34" charset="0"/>
              <a:cs typeface="Arial" panose="020B0604020202020204" pitchFamily="34" charset="0"/>
            </a:rPr>
            <a:t>Consulting activities related to research</a:t>
          </a:r>
        </a:p>
      </dgm:t>
    </dgm:pt>
    <dgm:pt modelId="{29848918-B6BF-49BF-BA91-F3E452A1E470}" type="parTrans" cxnId="{A44646B0-C03F-4E71-9BD2-2F85F7A8CC5B}">
      <dgm:prSet/>
      <dgm:spPr/>
      <dgm:t>
        <a:bodyPr/>
        <a:lstStyle/>
        <a:p>
          <a:endParaRPr lang="en-US"/>
        </a:p>
      </dgm:t>
    </dgm:pt>
    <dgm:pt modelId="{71BB097B-14E7-42CF-A954-E78CF7317D82}" type="sibTrans" cxnId="{A44646B0-C03F-4E71-9BD2-2F85F7A8CC5B}">
      <dgm:prSet/>
      <dgm:spPr/>
      <dgm:t>
        <a:bodyPr/>
        <a:lstStyle/>
        <a:p>
          <a:endParaRPr lang="en-US"/>
        </a:p>
      </dgm:t>
    </dgm:pt>
    <dgm:pt modelId="{1E1989C4-C619-4DF5-BE31-1D5E12C1FCA7}">
      <dgm:prSet/>
      <dgm:spPr/>
      <dgm:t>
        <a:bodyPr/>
        <a:lstStyle/>
        <a:p>
          <a:r>
            <a:rPr lang="en-US" dirty="0">
              <a:latin typeface="Arial" panose="020B0604020202020204" pitchFamily="34" charset="0"/>
              <a:cs typeface="Arial" panose="020B0604020202020204" pitchFamily="34" charset="0"/>
            </a:rPr>
            <a:t>Travel supported/paid by an external entity to perform research activities with an associated time commitment</a:t>
          </a:r>
        </a:p>
      </dgm:t>
    </dgm:pt>
    <dgm:pt modelId="{601E5761-9DFE-4CBB-9D8C-8C4F2890BD39}" type="parTrans" cxnId="{12FFA7BE-2EE9-41A5-BF27-42BB9EDCE252}">
      <dgm:prSet/>
      <dgm:spPr/>
      <dgm:t>
        <a:bodyPr/>
        <a:lstStyle/>
        <a:p>
          <a:endParaRPr lang="en-US"/>
        </a:p>
      </dgm:t>
    </dgm:pt>
    <dgm:pt modelId="{40893410-6551-47F5-A38C-56CF526442BF}" type="sibTrans" cxnId="{12FFA7BE-2EE9-41A5-BF27-42BB9EDCE252}">
      <dgm:prSet/>
      <dgm:spPr/>
      <dgm:t>
        <a:bodyPr/>
        <a:lstStyle/>
        <a:p>
          <a:endParaRPr lang="en-US"/>
        </a:p>
      </dgm:t>
    </dgm:pt>
    <dgm:pt modelId="{3830CDCA-77F0-4F17-ADFD-3C78CB396A56}">
      <dgm:prSet/>
      <dgm:spPr/>
      <dgm:t>
        <a:bodyPr/>
        <a:lstStyle/>
        <a:p>
          <a:r>
            <a:rPr lang="en-US" dirty="0">
              <a:latin typeface="Arial" panose="020B0604020202020204" pitchFamily="34" charset="0"/>
              <a:cs typeface="Arial" panose="020B0604020202020204" pitchFamily="34" charset="0"/>
            </a:rPr>
            <a:t>In-kind contributions</a:t>
          </a:r>
        </a:p>
      </dgm:t>
    </dgm:pt>
    <dgm:pt modelId="{F465A2EC-89CC-4E16-8769-7AD2FE2136BA}" type="parTrans" cxnId="{1A1A60D2-A7CE-42A4-879C-0866C00DA2E5}">
      <dgm:prSet/>
      <dgm:spPr/>
      <dgm:t>
        <a:bodyPr/>
        <a:lstStyle/>
        <a:p>
          <a:endParaRPr lang="en-US"/>
        </a:p>
      </dgm:t>
    </dgm:pt>
    <dgm:pt modelId="{0CAA913D-E119-4922-85EA-7C6B4D57E2DC}" type="sibTrans" cxnId="{1A1A60D2-A7CE-42A4-879C-0866C00DA2E5}">
      <dgm:prSet/>
      <dgm:spPr/>
      <dgm:t>
        <a:bodyPr/>
        <a:lstStyle/>
        <a:p>
          <a:endParaRPr lang="en-US"/>
        </a:p>
      </dgm:t>
    </dgm:pt>
    <dgm:pt modelId="{1A9FE64C-42E7-4D80-B055-FCFBA5E0CE28}" type="pres">
      <dgm:prSet presAssocID="{0A6821E4-3FE7-47DE-9C44-3156FE0BFD95}" presName="root" presStyleCnt="0">
        <dgm:presLayoutVars>
          <dgm:dir/>
          <dgm:resizeHandles val="exact"/>
        </dgm:presLayoutVars>
      </dgm:prSet>
      <dgm:spPr/>
    </dgm:pt>
    <dgm:pt modelId="{6D425304-CE0A-4B8D-9603-4292175939E4}" type="pres">
      <dgm:prSet presAssocID="{32EA3E0E-5DE1-41EB-9876-73BA3BA32DDE}" presName="compNode" presStyleCnt="0"/>
      <dgm:spPr/>
    </dgm:pt>
    <dgm:pt modelId="{B9DF2204-2289-456F-8680-8537E862951D}" type="pres">
      <dgm:prSet presAssocID="{32EA3E0E-5DE1-41EB-9876-73BA3BA32DDE}" presName="bgRect" presStyleLbl="bgShp" presStyleIdx="0" presStyleCnt="5"/>
      <dgm:spPr/>
    </dgm:pt>
    <dgm:pt modelId="{6B29F127-9C00-4887-9B85-5AA8E537E7B5}" type="pres">
      <dgm:prSet presAssocID="{32EA3E0E-5DE1-41EB-9876-73BA3BA32DD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660FDAE-1902-473E-A0A7-DF9C7B49C5CC}" type="pres">
      <dgm:prSet presAssocID="{32EA3E0E-5DE1-41EB-9876-73BA3BA32DDE}" presName="spaceRect" presStyleCnt="0"/>
      <dgm:spPr/>
    </dgm:pt>
    <dgm:pt modelId="{48321CB5-492A-43B2-8AC4-BF9AA8898EEA}" type="pres">
      <dgm:prSet presAssocID="{32EA3E0E-5DE1-41EB-9876-73BA3BA32DDE}" presName="parTx" presStyleLbl="revTx" presStyleIdx="0" presStyleCnt="5">
        <dgm:presLayoutVars>
          <dgm:chMax val="0"/>
          <dgm:chPref val="0"/>
        </dgm:presLayoutVars>
      </dgm:prSet>
      <dgm:spPr/>
    </dgm:pt>
    <dgm:pt modelId="{9D5099D0-5A4D-4539-9264-D204B704B1A0}" type="pres">
      <dgm:prSet presAssocID="{2B7E92DF-9113-4782-8A80-A7A86D95833F}" presName="sibTrans" presStyleCnt="0"/>
      <dgm:spPr/>
    </dgm:pt>
    <dgm:pt modelId="{DA0ABF8E-F32D-4A36-95CF-7BE29575A53F}" type="pres">
      <dgm:prSet presAssocID="{CA646C58-134A-4AED-9B6B-4831DF6DADA8}" presName="compNode" presStyleCnt="0"/>
      <dgm:spPr/>
    </dgm:pt>
    <dgm:pt modelId="{9CD03883-422F-44CC-9FDD-E19A65EE4F75}" type="pres">
      <dgm:prSet presAssocID="{CA646C58-134A-4AED-9B6B-4831DF6DADA8}" presName="bgRect" presStyleLbl="bgShp" presStyleIdx="1" presStyleCnt="5"/>
      <dgm:spPr/>
    </dgm:pt>
    <dgm:pt modelId="{3BD3ED94-9544-4CE4-B8DF-9878D2A699EC}" type="pres">
      <dgm:prSet presAssocID="{CA646C58-134A-4AED-9B6B-4831DF6DADA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686594A1-905A-4047-A615-A882C0480B34}" type="pres">
      <dgm:prSet presAssocID="{CA646C58-134A-4AED-9B6B-4831DF6DADA8}" presName="spaceRect" presStyleCnt="0"/>
      <dgm:spPr/>
    </dgm:pt>
    <dgm:pt modelId="{858E521C-DD99-4053-B1E5-BDE0C11562A3}" type="pres">
      <dgm:prSet presAssocID="{CA646C58-134A-4AED-9B6B-4831DF6DADA8}" presName="parTx" presStyleLbl="revTx" presStyleIdx="1" presStyleCnt="5">
        <dgm:presLayoutVars>
          <dgm:chMax val="0"/>
          <dgm:chPref val="0"/>
        </dgm:presLayoutVars>
      </dgm:prSet>
      <dgm:spPr/>
    </dgm:pt>
    <dgm:pt modelId="{B76FCB2C-22D6-4506-98C5-FF00E26B6F59}" type="pres">
      <dgm:prSet presAssocID="{4EA22C2D-7760-4C40-B50E-AB5F3A550CA5}" presName="sibTrans" presStyleCnt="0"/>
      <dgm:spPr/>
    </dgm:pt>
    <dgm:pt modelId="{DF45E332-A7D2-4ABD-A392-93D413013E0D}" type="pres">
      <dgm:prSet presAssocID="{3A8134C7-8D2F-437C-B822-69703FB9C93F}" presName="compNode" presStyleCnt="0"/>
      <dgm:spPr/>
    </dgm:pt>
    <dgm:pt modelId="{2F863B95-7936-4226-9AFE-8D5F66D456A5}" type="pres">
      <dgm:prSet presAssocID="{3A8134C7-8D2F-437C-B822-69703FB9C93F}" presName="bgRect" presStyleLbl="bgShp" presStyleIdx="2" presStyleCnt="5"/>
      <dgm:spPr/>
    </dgm:pt>
    <dgm:pt modelId="{CF2C6554-F932-4A4A-A712-0A476D3032DF}" type="pres">
      <dgm:prSet presAssocID="{3A8134C7-8D2F-437C-B822-69703FB9C9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nagement"/>
        </a:ext>
      </dgm:extLst>
    </dgm:pt>
    <dgm:pt modelId="{6D761234-F988-4ED7-9E3A-E45770A2F531}" type="pres">
      <dgm:prSet presAssocID="{3A8134C7-8D2F-437C-B822-69703FB9C93F}" presName="spaceRect" presStyleCnt="0"/>
      <dgm:spPr/>
    </dgm:pt>
    <dgm:pt modelId="{05BF2EC0-9DFF-4814-A4B9-D95156F7FB5F}" type="pres">
      <dgm:prSet presAssocID="{3A8134C7-8D2F-437C-B822-69703FB9C93F}" presName="parTx" presStyleLbl="revTx" presStyleIdx="2" presStyleCnt="5">
        <dgm:presLayoutVars>
          <dgm:chMax val="0"/>
          <dgm:chPref val="0"/>
        </dgm:presLayoutVars>
      </dgm:prSet>
      <dgm:spPr/>
    </dgm:pt>
    <dgm:pt modelId="{07F6FFBC-50DA-4C11-9B45-EB69D2BBB563}" type="pres">
      <dgm:prSet presAssocID="{71BB097B-14E7-42CF-A954-E78CF7317D82}" presName="sibTrans" presStyleCnt="0"/>
      <dgm:spPr/>
    </dgm:pt>
    <dgm:pt modelId="{395A8DF7-736C-4DF0-B9F1-A3621169FAA5}" type="pres">
      <dgm:prSet presAssocID="{1E1989C4-C619-4DF5-BE31-1D5E12C1FCA7}" presName="compNode" presStyleCnt="0"/>
      <dgm:spPr/>
    </dgm:pt>
    <dgm:pt modelId="{73412C61-CE6E-4ACF-B88B-8EB1B5E9F1C9}" type="pres">
      <dgm:prSet presAssocID="{1E1989C4-C619-4DF5-BE31-1D5E12C1FCA7}" presName="bgRect" presStyleLbl="bgShp" presStyleIdx="3" presStyleCnt="5"/>
      <dgm:spPr/>
    </dgm:pt>
    <dgm:pt modelId="{C8067AE8-A6DD-4F79-B698-8A85A234D994}" type="pres">
      <dgm:prSet presAssocID="{1E1989C4-C619-4DF5-BE31-1D5E12C1FCA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irplane"/>
        </a:ext>
      </dgm:extLst>
    </dgm:pt>
    <dgm:pt modelId="{938CE93F-A470-4628-84A3-07721CC02302}" type="pres">
      <dgm:prSet presAssocID="{1E1989C4-C619-4DF5-BE31-1D5E12C1FCA7}" presName="spaceRect" presStyleCnt="0"/>
      <dgm:spPr/>
    </dgm:pt>
    <dgm:pt modelId="{7405C1C5-05BA-45CD-A0F1-5EFE660513E3}" type="pres">
      <dgm:prSet presAssocID="{1E1989C4-C619-4DF5-BE31-1D5E12C1FCA7}" presName="parTx" presStyleLbl="revTx" presStyleIdx="3" presStyleCnt="5">
        <dgm:presLayoutVars>
          <dgm:chMax val="0"/>
          <dgm:chPref val="0"/>
        </dgm:presLayoutVars>
      </dgm:prSet>
      <dgm:spPr/>
    </dgm:pt>
    <dgm:pt modelId="{F2567AB6-06BB-4B07-A55B-10BE81514235}" type="pres">
      <dgm:prSet presAssocID="{40893410-6551-47F5-A38C-56CF526442BF}" presName="sibTrans" presStyleCnt="0"/>
      <dgm:spPr/>
    </dgm:pt>
    <dgm:pt modelId="{ACA6FBBD-26C0-4FD4-82B7-3643A22A8C3C}" type="pres">
      <dgm:prSet presAssocID="{3830CDCA-77F0-4F17-ADFD-3C78CB396A56}" presName="compNode" presStyleCnt="0"/>
      <dgm:spPr/>
    </dgm:pt>
    <dgm:pt modelId="{3B31B9CA-4B8D-4C42-AFAA-5AC1313D9F1B}" type="pres">
      <dgm:prSet presAssocID="{3830CDCA-77F0-4F17-ADFD-3C78CB396A56}" presName="bgRect" presStyleLbl="bgShp" presStyleIdx="4" presStyleCnt="5"/>
      <dgm:spPr/>
    </dgm:pt>
    <dgm:pt modelId="{B352AE22-5768-48F0-9DEC-6051571FD1CF}" type="pres">
      <dgm:prSet presAssocID="{3830CDCA-77F0-4F17-ADFD-3C78CB396A5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FC7B05BE-7D62-4271-A4D4-127707BCBC06}" type="pres">
      <dgm:prSet presAssocID="{3830CDCA-77F0-4F17-ADFD-3C78CB396A56}" presName="spaceRect" presStyleCnt="0"/>
      <dgm:spPr/>
    </dgm:pt>
    <dgm:pt modelId="{19B51E11-F295-421C-862A-2F7E4521AFA9}" type="pres">
      <dgm:prSet presAssocID="{3830CDCA-77F0-4F17-ADFD-3C78CB396A56}" presName="parTx" presStyleLbl="revTx" presStyleIdx="4" presStyleCnt="5">
        <dgm:presLayoutVars>
          <dgm:chMax val="0"/>
          <dgm:chPref val="0"/>
        </dgm:presLayoutVars>
      </dgm:prSet>
      <dgm:spPr/>
    </dgm:pt>
  </dgm:ptLst>
  <dgm:cxnLst>
    <dgm:cxn modelId="{378C4C0B-9A9B-4A22-8DFB-561843C72D03}" type="presOf" srcId="{0A6821E4-3FE7-47DE-9C44-3156FE0BFD95}" destId="{1A9FE64C-42E7-4D80-B055-FCFBA5E0CE28}" srcOrd="0" destOrd="0" presId="urn:microsoft.com/office/officeart/2018/2/layout/IconVerticalSolidList"/>
    <dgm:cxn modelId="{3B60870E-7133-4830-B926-DAB7A8B55C79}" type="presOf" srcId="{3A8134C7-8D2F-437C-B822-69703FB9C93F}" destId="{05BF2EC0-9DFF-4814-A4B9-D95156F7FB5F}" srcOrd="0" destOrd="0" presId="urn:microsoft.com/office/officeart/2018/2/layout/IconVerticalSolidList"/>
    <dgm:cxn modelId="{AD87BB28-A359-4613-8B61-334BE07CED04}" type="presOf" srcId="{CA646C58-134A-4AED-9B6B-4831DF6DADA8}" destId="{858E521C-DD99-4053-B1E5-BDE0C11562A3}" srcOrd="0" destOrd="0" presId="urn:microsoft.com/office/officeart/2018/2/layout/IconVerticalSolidList"/>
    <dgm:cxn modelId="{ACDDCF99-21F5-4ED6-AAAF-B1EA6535368E}" srcId="{0A6821E4-3FE7-47DE-9C44-3156FE0BFD95}" destId="{CA646C58-134A-4AED-9B6B-4831DF6DADA8}" srcOrd="1" destOrd="0" parTransId="{40D7EC87-D576-4230-845D-3136781C30BE}" sibTransId="{4EA22C2D-7760-4C40-B50E-AB5F3A550CA5}"/>
    <dgm:cxn modelId="{C7A2D59A-2459-466A-887A-DD2B2FAEE74D}" srcId="{0A6821E4-3FE7-47DE-9C44-3156FE0BFD95}" destId="{32EA3E0E-5DE1-41EB-9876-73BA3BA32DDE}" srcOrd="0" destOrd="0" parTransId="{F193CB50-05BA-4AD3-AC9B-101C3B3EE50F}" sibTransId="{2B7E92DF-9113-4782-8A80-A7A86D95833F}"/>
    <dgm:cxn modelId="{A44646B0-C03F-4E71-9BD2-2F85F7A8CC5B}" srcId="{0A6821E4-3FE7-47DE-9C44-3156FE0BFD95}" destId="{3A8134C7-8D2F-437C-B822-69703FB9C93F}" srcOrd="2" destOrd="0" parTransId="{29848918-B6BF-49BF-BA91-F3E452A1E470}" sibTransId="{71BB097B-14E7-42CF-A954-E78CF7317D82}"/>
    <dgm:cxn modelId="{0DD4AEB0-F16A-4158-A142-523BE39C50BF}" type="presOf" srcId="{1E1989C4-C619-4DF5-BE31-1D5E12C1FCA7}" destId="{7405C1C5-05BA-45CD-A0F1-5EFE660513E3}" srcOrd="0" destOrd="0" presId="urn:microsoft.com/office/officeart/2018/2/layout/IconVerticalSolidList"/>
    <dgm:cxn modelId="{12FFA7BE-2EE9-41A5-BF27-42BB9EDCE252}" srcId="{0A6821E4-3FE7-47DE-9C44-3156FE0BFD95}" destId="{1E1989C4-C619-4DF5-BE31-1D5E12C1FCA7}" srcOrd="3" destOrd="0" parTransId="{601E5761-9DFE-4CBB-9D8C-8C4F2890BD39}" sibTransId="{40893410-6551-47F5-A38C-56CF526442BF}"/>
    <dgm:cxn modelId="{980899C7-CCE4-4972-AA43-427DC71CC513}" type="presOf" srcId="{3830CDCA-77F0-4F17-ADFD-3C78CB396A56}" destId="{19B51E11-F295-421C-862A-2F7E4521AFA9}" srcOrd="0" destOrd="0" presId="urn:microsoft.com/office/officeart/2018/2/layout/IconVerticalSolidList"/>
    <dgm:cxn modelId="{1A1A60D2-A7CE-42A4-879C-0866C00DA2E5}" srcId="{0A6821E4-3FE7-47DE-9C44-3156FE0BFD95}" destId="{3830CDCA-77F0-4F17-ADFD-3C78CB396A56}" srcOrd="4" destOrd="0" parTransId="{F465A2EC-89CC-4E16-8769-7AD2FE2136BA}" sibTransId="{0CAA913D-E119-4922-85EA-7C6B4D57E2DC}"/>
    <dgm:cxn modelId="{C424B3EF-67C9-4045-8C0F-0ED897CB4019}" type="presOf" srcId="{32EA3E0E-5DE1-41EB-9876-73BA3BA32DDE}" destId="{48321CB5-492A-43B2-8AC4-BF9AA8898EEA}" srcOrd="0" destOrd="0" presId="urn:microsoft.com/office/officeart/2018/2/layout/IconVerticalSolidList"/>
    <dgm:cxn modelId="{D2F80B20-182E-4CDE-9913-0F12FB31A239}" type="presParOf" srcId="{1A9FE64C-42E7-4D80-B055-FCFBA5E0CE28}" destId="{6D425304-CE0A-4B8D-9603-4292175939E4}" srcOrd="0" destOrd="0" presId="urn:microsoft.com/office/officeart/2018/2/layout/IconVerticalSolidList"/>
    <dgm:cxn modelId="{5BE8C745-F0F5-4AA1-AEFD-BF683205CA5C}" type="presParOf" srcId="{6D425304-CE0A-4B8D-9603-4292175939E4}" destId="{B9DF2204-2289-456F-8680-8537E862951D}" srcOrd="0" destOrd="0" presId="urn:microsoft.com/office/officeart/2018/2/layout/IconVerticalSolidList"/>
    <dgm:cxn modelId="{72DDA322-13AD-4EBE-A29F-92FEAFE0417E}" type="presParOf" srcId="{6D425304-CE0A-4B8D-9603-4292175939E4}" destId="{6B29F127-9C00-4887-9B85-5AA8E537E7B5}" srcOrd="1" destOrd="0" presId="urn:microsoft.com/office/officeart/2018/2/layout/IconVerticalSolidList"/>
    <dgm:cxn modelId="{3C5A3E72-5828-4344-86A5-EDE597D713FD}" type="presParOf" srcId="{6D425304-CE0A-4B8D-9603-4292175939E4}" destId="{B660FDAE-1902-473E-A0A7-DF9C7B49C5CC}" srcOrd="2" destOrd="0" presId="urn:microsoft.com/office/officeart/2018/2/layout/IconVerticalSolidList"/>
    <dgm:cxn modelId="{F802B3AD-29C5-4590-A9E0-CBBAC967FD05}" type="presParOf" srcId="{6D425304-CE0A-4B8D-9603-4292175939E4}" destId="{48321CB5-492A-43B2-8AC4-BF9AA8898EEA}" srcOrd="3" destOrd="0" presId="urn:microsoft.com/office/officeart/2018/2/layout/IconVerticalSolidList"/>
    <dgm:cxn modelId="{9471DE93-907D-4304-9A56-D41F35FC3797}" type="presParOf" srcId="{1A9FE64C-42E7-4D80-B055-FCFBA5E0CE28}" destId="{9D5099D0-5A4D-4539-9264-D204B704B1A0}" srcOrd="1" destOrd="0" presId="urn:microsoft.com/office/officeart/2018/2/layout/IconVerticalSolidList"/>
    <dgm:cxn modelId="{895042DE-73B1-4140-BA4D-88943BA89239}" type="presParOf" srcId="{1A9FE64C-42E7-4D80-B055-FCFBA5E0CE28}" destId="{DA0ABF8E-F32D-4A36-95CF-7BE29575A53F}" srcOrd="2" destOrd="0" presId="urn:microsoft.com/office/officeart/2018/2/layout/IconVerticalSolidList"/>
    <dgm:cxn modelId="{3914A143-EA2C-4B1A-B0E4-6A48ECA2CA3A}" type="presParOf" srcId="{DA0ABF8E-F32D-4A36-95CF-7BE29575A53F}" destId="{9CD03883-422F-44CC-9FDD-E19A65EE4F75}" srcOrd="0" destOrd="0" presId="urn:microsoft.com/office/officeart/2018/2/layout/IconVerticalSolidList"/>
    <dgm:cxn modelId="{CBA8FF0E-5272-4370-B3DB-AAF9F57BB4DC}" type="presParOf" srcId="{DA0ABF8E-F32D-4A36-95CF-7BE29575A53F}" destId="{3BD3ED94-9544-4CE4-B8DF-9878D2A699EC}" srcOrd="1" destOrd="0" presId="urn:microsoft.com/office/officeart/2018/2/layout/IconVerticalSolidList"/>
    <dgm:cxn modelId="{60091F46-1B5E-4137-A73A-52639AD6C7FE}" type="presParOf" srcId="{DA0ABF8E-F32D-4A36-95CF-7BE29575A53F}" destId="{686594A1-905A-4047-A615-A882C0480B34}" srcOrd="2" destOrd="0" presId="urn:microsoft.com/office/officeart/2018/2/layout/IconVerticalSolidList"/>
    <dgm:cxn modelId="{F06D87AF-3A16-46B5-BA5F-9C884233ECE4}" type="presParOf" srcId="{DA0ABF8E-F32D-4A36-95CF-7BE29575A53F}" destId="{858E521C-DD99-4053-B1E5-BDE0C11562A3}" srcOrd="3" destOrd="0" presId="urn:microsoft.com/office/officeart/2018/2/layout/IconVerticalSolidList"/>
    <dgm:cxn modelId="{D909B0A8-8EA5-47BB-8C6B-BEB60687AA4B}" type="presParOf" srcId="{1A9FE64C-42E7-4D80-B055-FCFBA5E0CE28}" destId="{B76FCB2C-22D6-4506-98C5-FF00E26B6F59}" srcOrd="3" destOrd="0" presId="urn:microsoft.com/office/officeart/2018/2/layout/IconVerticalSolidList"/>
    <dgm:cxn modelId="{F7DD9141-30B7-4B56-AB9C-CC9481E63258}" type="presParOf" srcId="{1A9FE64C-42E7-4D80-B055-FCFBA5E0CE28}" destId="{DF45E332-A7D2-4ABD-A392-93D413013E0D}" srcOrd="4" destOrd="0" presId="urn:microsoft.com/office/officeart/2018/2/layout/IconVerticalSolidList"/>
    <dgm:cxn modelId="{E144ACEE-A5AA-4974-AC9F-5CC737FF8E11}" type="presParOf" srcId="{DF45E332-A7D2-4ABD-A392-93D413013E0D}" destId="{2F863B95-7936-4226-9AFE-8D5F66D456A5}" srcOrd="0" destOrd="0" presId="urn:microsoft.com/office/officeart/2018/2/layout/IconVerticalSolidList"/>
    <dgm:cxn modelId="{FED51756-B34D-4363-B3FA-9F5B86CE639E}" type="presParOf" srcId="{DF45E332-A7D2-4ABD-A392-93D413013E0D}" destId="{CF2C6554-F932-4A4A-A712-0A476D3032DF}" srcOrd="1" destOrd="0" presId="urn:microsoft.com/office/officeart/2018/2/layout/IconVerticalSolidList"/>
    <dgm:cxn modelId="{6387DBD4-84B9-45CC-87AC-DE3FE619C10A}" type="presParOf" srcId="{DF45E332-A7D2-4ABD-A392-93D413013E0D}" destId="{6D761234-F988-4ED7-9E3A-E45770A2F531}" srcOrd="2" destOrd="0" presId="urn:microsoft.com/office/officeart/2018/2/layout/IconVerticalSolidList"/>
    <dgm:cxn modelId="{62CB30CE-EE2C-4A57-B7F3-357A441674E9}" type="presParOf" srcId="{DF45E332-A7D2-4ABD-A392-93D413013E0D}" destId="{05BF2EC0-9DFF-4814-A4B9-D95156F7FB5F}" srcOrd="3" destOrd="0" presId="urn:microsoft.com/office/officeart/2018/2/layout/IconVerticalSolidList"/>
    <dgm:cxn modelId="{7F7DBF90-7F5A-4B21-9C1F-DCEB82FEA8F4}" type="presParOf" srcId="{1A9FE64C-42E7-4D80-B055-FCFBA5E0CE28}" destId="{07F6FFBC-50DA-4C11-9B45-EB69D2BBB563}" srcOrd="5" destOrd="0" presId="urn:microsoft.com/office/officeart/2018/2/layout/IconVerticalSolidList"/>
    <dgm:cxn modelId="{D51F9981-8C9C-418D-93DD-F95FE1D08B38}" type="presParOf" srcId="{1A9FE64C-42E7-4D80-B055-FCFBA5E0CE28}" destId="{395A8DF7-736C-4DF0-B9F1-A3621169FAA5}" srcOrd="6" destOrd="0" presId="urn:microsoft.com/office/officeart/2018/2/layout/IconVerticalSolidList"/>
    <dgm:cxn modelId="{3824EC14-05EA-4376-A3FC-384B39B30806}" type="presParOf" srcId="{395A8DF7-736C-4DF0-B9F1-A3621169FAA5}" destId="{73412C61-CE6E-4ACF-B88B-8EB1B5E9F1C9}" srcOrd="0" destOrd="0" presId="urn:microsoft.com/office/officeart/2018/2/layout/IconVerticalSolidList"/>
    <dgm:cxn modelId="{97A512D0-1360-4247-A454-9DED31C6997C}" type="presParOf" srcId="{395A8DF7-736C-4DF0-B9F1-A3621169FAA5}" destId="{C8067AE8-A6DD-4F79-B698-8A85A234D994}" srcOrd="1" destOrd="0" presId="urn:microsoft.com/office/officeart/2018/2/layout/IconVerticalSolidList"/>
    <dgm:cxn modelId="{331F8974-73FB-4668-95E6-5EA73216A752}" type="presParOf" srcId="{395A8DF7-736C-4DF0-B9F1-A3621169FAA5}" destId="{938CE93F-A470-4628-84A3-07721CC02302}" srcOrd="2" destOrd="0" presId="urn:microsoft.com/office/officeart/2018/2/layout/IconVerticalSolidList"/>
    <dgm:cxn modelId="{E1B11B55-38FF-4DDA-878B-0CE5F486E96F}" type="presParOf" srcId="{395A8DF7-736C-4DF0-B9F1-A3621169FAA5}" destId="{7405C1C5-05BA-45CD-A0F1-5EFE660513E3}" srcOrd="3" destOrd="0" presId="urn:microsoft.com/office/officeart/2018/2/layout/IconVerticalSolidList"/>
    <dgm:cxn modelId="{7717A78A-1791-460B-AFD1-127DEF1C5FDA}" type="presParOf" srcId="{1A9FE64C-42E7-4D80-B055-FCFBA5E0CE28}" destId="{F2567AB6-06BB-4B07-A55B-10BE81514235}" srcOrd="7" destOrd="0" presId="urn:microsoft.com/office/officeart/2018/2/layout/IconVerticalSolidList"/>
    <dgm:cxn modelId="{CC002DE7-5C34-47C5-BC5F-B1E13C72E6B6}" type="presParOf" srcId="{1A9FE64C-42E7-4D80-B055-FCFBA5E0CE28}" destId="{ACA6FBBD-26C0-4FD4-82B7-3643A22A8C3C}" srcOrd="8" destOrd="0" presId="urn:microsoft.com/office/officeart/2018/2/layout/IconVerticalSolidList"/>
    <dgm:cxn modelId="{75607D47-BAD2-4AD0-8F49-3737FCD3154D}" type="presParOf" srcId="{ACA6FBBD-26C0-4FD4-82B7-3643A22A8C3C}" destId="{3B31B9CA-4B8D-4C42-AFAA-5AC1313D9F1B}" srcOrd="0" destOrd="0" presId="urn:microsoft.com/office/officeart/2018/2/layout/IconVerticalSolidList"/>
    <dgm:cxn modelId="{72FDEC34-9C3D-4096-BC82-D56A15EA4B3B}" type="presParOf" srcId="{ACA6FBBD-26C0-4FD4-82B7-3643A22A8C3C}" destId="{B352AE22-5768-48F0-9DEC-6051571FD1CF}" srcOrd="1" destOrd="0" presId="urn:microsoft.com/office/officeart/2018/2/layout/IconVerticalSolidList"/>
    <dgm:cxn modelId="{EF3BB0E1-7974-4F17-BB6F-8114DB50808E}" type="presParOf" srcId="{ACA6FBBD-26C0-4FD4-82B7-3643A22A8C3C}" destId="{FC7B05BE-7D62-4271-A4D4-127707BCBC06}" srcOrd="2" destOrd="0" presId="urn:microsoft.com/office/officeart/2018/2/layout/IconVerticalSolidList"/>
    <dgm:cxn modelId="{EC26FB30-F8CF-47E2-9D1B-44E9311E702F}" type="presParOf" srcId="{ACA6FBBD-26C0-4FD4-82B7-3643A22A8C3C}" destId="{19B51E11-F295-421C-862A-2F7E4521AF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5CFB0D-533A-41B8-8B08-EF336E76F35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57E26CE-8CA6-4724-958A-00ADDBDB7241}">
      <dgm:prSet custT="1"/>
      <dgm:spPr>
        <a:solidFill>
          <a:schemeClr val="accent1">
            <a:lumMod val="75000"/>
          </a:schemeClr>
        </a:solidFill>
      </dgm:spPr>
      <dgm:t>
        <a:bodyPr/>
        <a:lstStyle/>
        <a:p>
          <a:pPr>
            <a:defRPr b="1"/>
          </a:pPr>
          <a:r>
            <a:rPr lang="en-US" sz="1800" b="1" u="sng" dirty="0">
              <a:latin typeface="Arial" panose="020B0604020202020204" pitchFamily="34" charset="0"/>
              <a:cs typeface="Arial" panose="020B0604020202020204" pitchFamily="34" charset="0"/>
            </a:rPr>
            <a:t>Positions, Appointments, and Affiliations:</a:t>
          </a:r>
          <a:endParaRPr lang="en-US" sz="1800" dirty="0">
            <a:latin typeface="Arial" panose="020B0604020202020204" pitchFamily="34" charset="0"/>
            <a:cs typeface="Arial" panose="020B0604020202020204" pitchFamily="34" charset="0"/>
          </a:endParaRPr>
        </a:p>
      </dgm:t>
    </dgm:pt>
    <dgm:pt modelId="{16F25ADC-6327-4F68-AE9B-C104561AC432}" type="parTrans" cxnId="{9C36FF73-A3A0-42A3-B07D-4FDFA23E85C1}">
      <dgm:prSet/>
      <dgm:spPr/>
      <dgm:t>
        <a:bodyPr/>
        <a:lstStyle/>
        <a:p>
          <a:endParaRPr lang="en-US"/>
        </a:p>
      </dgm:t>
    </dgm:pt>
    <dgm:pt modelId="{A3C42B48-CC3C-4FF5-A487-053D94E28A27}" type="sibTrans" cxnId="{9C36FF73-A3A0-42A3-B07D-4FDFA23E85C1}">
      <dgm:prSet/>
      <dgm:spPr/>
      <dgm:t>
        <a:bodyPr/>
        <a:lstStyle/>
        <a:p>
          <a:endParaRPr lang="en-US"/>
        </a:p>
      </dgm:t>
    </dgm:pt>
    <dgm:pt modelId="{DAB2B208-6483-4F2E-8544-483EEC314EB5}">
      <dgm:prSet custT="1"/>
      <dgm:spPr/>
      <dgm:t>
        <a:bodyPr/>
        <a:lstStyle/>
        <a:p>
          <a:r>
            <a:rPr lang="en-US" sz="1800" dirty="0">
              <a:latin typeface="Arial" panose="020B0604020202020204" pitchFamily="34" charset="0"/>
              <a:cs typeface="Arial" panose="020B0604020202020204" pitchFamily="34" charset="0"/>
            </a:rPr>
            <a:t>Any and all (visiting and other) academic, professional or institutional appointments held by investigators, including domestic or foreign, paid or unpaid, or full/part-time/voluntary.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dgm:t>
    </dgm:pt>
    <dgm:pt modelId="{1AFCAB59-9D92-455D-98FC-AA9C0902A40C}" type="parTrans" cxnId="{620E1BEE-932D-48D2-9382-8791CE192A27}">
      <dgm:prSet/>
      <dgm:spPr/>
      <dgm:t>
        <a:bodyPr/>
        <a:lstStyle/>
        <a:p>
          <a:endParaRPr lang="en-US"/>
        </a:p>
      </dgm:t>
    </dgm:pt>
    <dgm:pt modelId="{90E56986-B9F8-46D1-BBBC-9CDD4AAC6D1D}" type="sibTrans" cxnId="{620E1BEE-932D-48D2-9382-8791CE192A27}">
      <dgm:prSet/>
      <dgm:spPr/>
      <dgm:t>
        <a:bodyPr/>
        <a:lstStyle/>
        <a:p>
          <a:endParaRPr lang="en-US"/>
        </a:p>
      </dgm:t>
    </dgm:pt>
    <dgm:pt modelId="{C57090D1-0311-46FD-B6A5-BE6176CB1C9F}">
      <dgm:prSet custT="1"/>
      <dgm:spPr/>
      <dgm:t>
        <a:bodyPr/>
        <a:lstStyle/>
        <a:p>
          <a:r>
            <a:rPr lang="en-US" sz="1800" dirty="0">
              <a:latin typeface="Arial" panose="020B0604020202020204" pitchFamily="34" charset="0"/>
              <a:cs typeface="Arial" panose="020B0604020202020204" pitchFamily="34" charset="0"/>
            </a:rPr>
            <a:t>Domestic and foreign consulting relationships.</a:t>
          </a:r>
        </a:p>
      </dgm:t>
    </dgm:pt>
    <dgm:pt modelId="{4A9BD1C1-D129-4D5F-9AB6-4B37B17194EC}" type="parTrans" cxnId="{3C454D1F-AA46-435E-8935-E629E466151D}">
      <dgm:prSet/>
      <dgm:spPr/>
      <dgm:t>
        <a:bodyPr/>
        <a:lstStyle/>
        <a:p>
          <a:endParaRPr lang="en-US"/>
        </a:p>
      </dgm:t>
    </dgm:pt>
    <dgm:pt modelId="{8309FFF2-07D9-4FD3-A49B-38EACF5D9AE5}" type="sibTrans" cxnId="{3C454D1F-AA46-435E-8935-E629E466151D}">
      <dgm:prSet/>
      <dgm:spPr/>
      <dgm:t>
        <a:bodyPr/>
        <a:lstStyle/>
        <a:p>
          <a:endParaRPr lang="en-US"/>
        </a:p>
      </dgm:t>
    </dgm:pt>
    <dgm:pt modelId="{3B90CD2D-934D-4EA6-AFCE-AEB049A1CD94}">
      <dgm:prSet custT="1"/>
      <dgm:spPr>
        <a:solidFill>
          <a:srgbClr val="2E8E60"/>
        </a:solidFill>
      </dgm:spPr>
      <dgm:t>
        <a:bodyPr/>
        <a:lstStyle/>
        <a:p>
          <a:pPr>
            <a:defRPr b="1"/>
          </a:pPr>
          <a:r>
            <a:rPr lang="en-US" sz="1800" b="1" u="sng" dirty="0">
              <a:latin typeface="Arial" panose="020B0604020202020204" pitchFamily="34" charset="0"/>
              <a:cs typeface="Arial" panose="020B0604020202020204" pitchFamily="34" charset="0"/>
            </a:rPr>
            <a:t>Financial Support:</a:t>
          </a:r>
          <a:endParaRPr lang="en-US" sz="1800" dirty="0">
            <a:latin typeface="Arial" panose="020B0604020202020204" pitchFamily="34" charset="0"/>
            <a:cs typeface="Arial" panose="020B0604020202020204" pitchFamily="34" charset="0"/>
          </a:endParaRPr>
        </a:p>
      </dgm:t>
    </dgm:pt>
    <dgm:pt modelId="{57F46795-EEA4-43CF-91FB-8C29E2164812}" type="parTrans" cxnId="{422F4C2F-235A-447D-8827-3FEF440F7392}">
      <dgm:prSet/>
      <dgm:spPr/>
      <dgm:t>
        <a:bodyPr/>
        <a:lstStyle/>
        <a:p>
          <a:endParaRPr lang="en-US"/>
        </a:p>
      </dgm:t>
    </dgm:pt>
    <dgm:pt modelId="{0FF7E63F-08E9-4BA7-957D-C21E8254C37F}" type="sibTrans" cxnId="{422F4C2F-235A-447D-8827-3FEF440F7392}">
      <dgm:prSet/>
      <dgm:spPr/>
      <dgm:t>
        <a:bodyPr/>
        <a:lstStyle/>
        <a:p>
          <a:endParaRPr lang="en-US"/>
        </a:p>
      </dgm:t>
    </dgm:pt>
    <dgm:pt modelId="{9A3C2043-AAA2-44C8-9F80-BD95AA52F990}">
      <dgm:prSet custT="1"/>
      <dgm:spPr/>
      <dgm:t>
        <a:bodyPr/>
        <a:lstStyle/>
        <a:p>
          <a:r>
            <a:rPr lang="en-US" sz="1800" dirty="0">
              <a:latin typeface="Arial" panose="020B0604020202020204" pitchFamily="34" charset="0"/>
              <a:cs typeface="Arial" panose="020B0604020202020204" pitchFamily="34" charset="0"/>
            </a:rPr>
            <a:t>Sponsored awards held at IU, held at another institution/entity, or held as an individual that support an investigator’s research efforts, including start-up packages from entities other than IU and institutional awards at IU or other institutions that are separately budgeted and accounted. </a:t>
          </a:r>
        </a:p>
      </dgm:t>
    </dgm:pt>
    <dgm:pt modelId="{7DD5B861-24C3-410E-938B-0B56F2C0A50C}" type="parTrans" cxnId="{7D9A33DC-DC0F-4C86-ACE5-0F430984C7D5}">
      <dgm:prSet/>
      <dgm:spPr/>
      <dgm:t>
        <a:bodyPr/>
        <a:lstStyle/>
        <a:p>
          <a:endParaRPr lang="en-US"/>
        </a:p>
      </dgm:t>
    </dgm:pt>
    <dgm:pt modelId="{E0BE65BF-D49E-4AA8-8A5E-DD44901F1414}" type="sibTrans" cxnId="{7D9A33DC-DC0F-4C86-ACE5-0F430984C7D5}">
      <dgm:prSet/>
      <dgm:spPr/>
      <dgm:t>
        <a:bodyPr/>
        <a:lstStyle/>
        <a:p>
          <a:endParaRPr lang="en-US"/>
        </a:p>
      </dgm:t>
    </dgm:pt>
    <dgm:pt modelId="{54D0E555-15C3-479B-9751-194F30611780}">
      <dgm:prSet custT="1"/>
      <dgm:spPr>
        <a:solidFill>
          <a:srgbClr val="60943C"/>
        </a:solidFill>
      </dgm:spPr>
      <dgm:t>
        <a:bodyPr/>
        <a:lstStyle/>
        <a:p>
          <a:pPr>
            <a:defRPr b="1"/>
          </a:pPr>
          <a:r>
            <a:rPr lang="en-US" sz="1800" b="1" u="sng" dirty="0">
              <a:latin typeface="Arial" panose="020B0604020202020204" pitchFamily="34" charset="0"/>
              <a:cs typeface="Arial" panose="020B0604020202020204" pitchFamily="34" charset="0"/>
            </a:rPr>
            <a:t>Non-Financial Resources:</a:t>
          </a:r>
          <a:endParaRPr lang="en-US" sz="1800" dirty="0">
            <a:latin typeface="Arial" panose="020B0604020202020204" pitchFamily="34" charset="0"/>
            <a:cs typeface="Arial" panose="020B0604020202020204" pitchFamily="34" charset="0"/>
          </a:endParaRPr>
        </a:p>
      </dgm:t>
    </dgm:pt>
    <dgm:pt modelId="{D7E7B37C-0FC7-499C-A101-1081F944BDD7}" type="parTrans" cxnId="{8D06408A-19A6-4CB9-A25A-D2F3414EF4F1}">
      <dgm:prSet/>
      <dgm:spPr/>
      <dgm:t>
        <a:bodyPr/>
        <a:lstStyle/>
        <a:p>
          <a:endParaRPr lang="en-US"/>
        </a:p>
      </dgm:t>
    </dgm:pt>
    <dgm:pt modelId="{E5BDF175-9C8F-4291-9DB2-A335E07E4340}" type="sibTrans" cxnId="{8D06408A-19A6-4CB9-A25A-D2F3414EF4F1}">
      <dgm:prSet/>
      <dgm:spPr/>
      <dgm:t>
        <a:bodyPr/>
        <a:lstStyle/>
        <a:p>
          <a:endParaRPr lang="en-US"/>
        </a:p>
      </dgm:t>
    </dgm:pt>
    <dgm:pt modelId="{25EF51DF-9AFB-4BD9-B7CB-3EAD884B2568}">
      <dgm:prSet custT="1"/>
      <dgm:spPr/>
      <dgm:t>
        <a:bodyPr/>
        <a:lstStyle/>
        <a:p>
          <a:r>
            <a:rPr lang="en-US" sz="1800" dirty="0">
              <a:latin typeface="Arial" panose="020B0604020202020204" pitchFamily="34" charset="0"/>
              <a:cs typeface="Arial" panose="020B0604020202020204" pitchFamily="34" charset="0"/>
            </a:rPr>
            <a:t>Non-monetary resources that are uniquely available to key personnel such as office or laboratory space, equipment, supplies, employees, scientific materials, and selection to a foreign “talents” or similar-type program. </a:t>
          </a:r>
        </a:p>
      </dgm:t>
    </dgm:pt>
    <dgm:pt modelId="{94C37F77-A00D-493D-89A0-4311AB89C142}" type="parTrans" cxnId="{3EEC1B64-EC23-414F-A20B-5003C630282A}">
      <dgm:prSet/>
      <dgm:spPr/>
      <dgm:t>
        <a:bodyPr/>
        <a:lstStyle/>
        <a:p>
          <a:endParaRPr lang="en-US"/>
        </a:p>
      </dgm:t>
    </dgm:pt>
    <dgm:pt modelId="{475951AD-E00C-4019-9DC4-E0DC4B23BA61}" type="sibTrans" cxnId="{3EEC1B64-EC23-414F-A20B-5003C630282A}">
      <dgm:prSet/>
      <dgm:spPr/>
      <dgm:t>
        <a:bodyPr/>
        <a:lstStyle/>
        <a:p>
          <a:endParaRPr lang="en-US"/>
        </a:p>
      </dgm:t>
    </dgm:pt>
    <dgm:pt modelId="{63DFBDF1-1513-4010-A8A9-2D8C9961B9A1}" type="pres">
      <dgm:prSet presAssocID="{8B5CFB0D-533A-41B8-8B08-EF336E76F359}" presName="linear" presStyleCnt="0">
        <dgm:presLayoutVars>
          <dgm:dir/>
          <dgm:animLvl val="lvl"/>
          <dgm:resizeHandles val="exact"/>
        </dgm:presLayoutVars>
      </dgm:prSet>
      <dgm:spPr/>
    </dgm:pt>
    <dgm:pt modelId="{BD53278A-A96C-4670-BF7B-E0A933617621}" type="pres">
      <dgm:prSet presAssocID="{357E26CE-8CA6-4724-958A-00ADDBDB7241}" presName="parentLin" presStyleCnt="0"/>
      <dgm:spPr/>
    </dgm:pt>
    <dgm:pt modelId="{9C58CCAA-553C-414E-A264-7B470E8AFBA2}" type="pres">
      <dgm:prSet presAssocID="{357E26CE-8CA6-4724-958A-00ADDBDB7241}" presName="parentLeftMargin" presStyleLbl="node1" presStyleIdx="0" presStyleCnt="3"/>
      <dgm:spPr/>
    </dgm:pt>
    <dgm:pt modelId="{D0885890-227F-4A6D-A4A0-B2A906A1360B}" type="pres">
      <dgm:prSet presAssocID="{357E26CE-8CA6-4724-958A-00ADDBDB7241}" presName="parentText" presStyleLbl="node1" presStyleIdx="0" presStyleCnt="3">
        <dgm:presLayoutVars>
          <dgm:chMax val="0"/>
          <dgm:bulletEnabled val="1"/>
        </dgm:presLayoutVars>
      </dgm:prSet>
      <dgm:spPr/>
    </dgm:pt>
    <dgm:pt modelId="{BD39A3D0-987F-4595-A920-4519C8CEC44F}" type="pres">
      <dgm:prSet presAssocID="{357E26CE-8CA6-4724-958A-00ADDBDB7241}" presName="negativeSpace" presStyleCnt="0"/>
      <dgm:spPr/>
    </dgm:pt>
    <dgm:pt modelId="{C685BD04-9D92-4A04-AC35-D88EBB72A921}" type="pres">
      <dgm:prSet presAssocID="{357E26CE-8CA6-4724-958A-00ADDBDB7241}" presName="childText" presStyleLbl="conFgAcc1" presStyleIdx="0" presStyleCnt="3">
        <dgm:presLayoutVars>
          <dgm:bulletEnabled val="1"/>
        </dgm:presLayoutVars>
      </dgm:prSet>
      <dgm:spPr/>
    </dgm:pt>
    <dgm:pt modelId="{F7C50C04-4A4B-4D6F-A99E-0C4BB5C05061}" type="pres">
      <dgm:prSet presAssocID="{A3C42B48-CC3C-4FF5-A487-053D94E28A27}" presName="spaceBetweenRectangles" presStyleCnt="0"/>
      <dgm:spPr/>
    </dgm:pt>
    <dgm:pt modelId="{AEA56EAA-1AB5-47B5-9BB4-102157336B38}" type="pres">
      <dgm:prSet presAssocID="{3B90CD2D-934D-4EA6-AFCE-AEB049A1CD94}" presName="parentLin" presStyleCnt="0"/>
      <dgm:spPr/>
    </dgm:pt>
    <dgm:pt modelId="{10426BCC-2081-40AE-978A-A22254B9831F}" type="pres">
      <dgm:prSet presAssocID="{3B90CD2D-934D-4EA6-AFCE-AEB049A1CD94}" presName="parentLeftMargin" presStyleLbl="node1" presStyleIdx="0" presStyleCnt="3"/>
      <dgm:spPr/>
    </dgm:pt>
    <dgm:pt modelId="{C46C8B2F-73B0-464D-AC5D-733C5362D870}" type="pres">
      <dgm:prSet presAssocID="{3B90CD2D-934D-4EA6-AFCE-AEB049A1CD94}" presName="parentText" presStyleLbl="node1" presStyleIdx="1" presStyleCnt="3">
        <dgm:presLayoutVars>
          <dgm:chMax val="0"/>
          <dgm:bulletEnabled val="1"/>
        </dgm:presLayoutVars>
      </dgm:prSet>
      <dgm:spPr/>
    </dgm:pt>
    <dgm:pt modelId="{FC83F5E3-2FA2-4841-95E5-F736B0203AAC}" type="pres">
      <dgm:prSet presAssocID="{3B90CD2D-934D-4EA6-AFCE-AEB049A1CD94}" presName="negativeSpace" presStyleCnt="0"/>
      <dgm:spPr/>
    </dgm:pt>
    <dgm:pt modelId="{5B4F4D69-3D50-4A9F-8C5C-6529E65D822B}" type="pres">
      <dgm:prSet presAssocID="{3B90CD2D-934D-4EA6-AFCE-AEB049A1CD94}" presName="childText" presStyleLbl="conFgAcc1" presStyleIdx="1" presStyleCnt="3">
        <dgm:presLayoutVars>
          <dgm:bulletEnabled val="1"/>
        </dgm:presLayoutVars>
      </dgm:prSet>
      <dgm:spPr/>
    </dgm:pt>
    <dgm:pt modelId="{9CE2CDA5-8F0A-4C1B-8B3D-8577ED18FDD8}" type="pres">
      <dgm:prSet presAssocID="{0FF7E63F-08E9-4BA7-957D-C21E8254C37F}" presName="spaceBetweenRectangles" presStyleCnt="0"/>
      <dgm:spPr/>
    </dgm:pt>
    <dgm:pt modelId="{79EBE570-E4D1-467E-AEC0-8920C9F47C25}" type="pres">
      <dgm:prSet presAssocID="{54D0E555-15C3-479B-9751-194F30611780}" presName="parentLin" presStyleCnt="0"/>
      <dgm:spPr/>
    </dgm:pt>
    <dgm:pt modelId="{10E1F629-9696-49DD-A968-D21D09FEB327}" type="pres">
      <dgm:prSet presAssocID="{54D0E555-15C3-479B-9751-194F30611780}" presName="parentLeftMargin" presStyleLbl="node1" presStyleIdx="1" presStyleCnt="3"/>
      <dgm:spPr/>
    </dgm:pt>
    <dgm:pt modelId="{268AD292-4137-4665-A052-E2700AD363E2}" type="pres">
      <dgm:prSet presAssocID="{54D0E555-15C3-479B-9751-194F30611780}" presName="parentText" presStyleLbl="node1" presStyleIdx="2" presStyleCnt="3">
        <dgm:presLayoutVars>
          <dgm:chMax val="0"/>
          <dgm:bulletEnabled val="1"/>
        </dgm:presLayoutVars>
      </dgm:prSet>
      <dgm:spPr/>
    </dgm:pt>
    <dgm:pt modelId="{917A3F00-2DC4-4294-830C-8EADC269EDA0}" type="pres">
      <dgm:prSet presAssocID="{54D0E555-15C3-479B-9751-194F30611780}" presName="negativeSpace" presStyleCnt="0"/>
      <dgm:spPr/>
    </dgm:pt>
    <dgm:pt modelId="{9AF725AD-750C-415D-81E1-BC98987734F9}" type="pres">
      <dgm:prSet presAssocID="{54D0E555-15C3-479B-9751-194F30611780}" presName="childText" presStyleLbl="conFgAcc1" presStyleIdx="2" presStyleCnt="3">
        <dgm:presLayoutVars>
          <dgm:bulletEnabled val="1"/>
        </dgm:presLayoutVars>
      </dgm:prSet>
      <dgm:spPr/>
    </dgm:pt>
  </dgm:ptLst>
  <dgm:cxnLst>
    <dgm:cxn modelId="{D95DF70E-9B03-4B8B-945E-66671F8C0BCB}" type="presOf" srcId="{3B90CD2D-934D-4EA6-AFCE-AEB049A1CD94}" destId="{10426BCC-2081-40AE-978A-A22254B9831F}" srcOrd="0" destOrd="0" presId="urn:microsoft.com/office/officeart/2005/8/layout/list1"/>
    <dgm:cxn modelId="{3C454D1F-AA46-435E-8935-E629E466151D}" srcId="{357E26CE-8CA6-4724-958A-00ADDBDB7241}" destId="{C57090D1-0311-46FD-B6A5-BE6176CB1C9F}" srcOrd="1" destOrd="0" parTransId="{4A9BD1C1-D129-4D5F-9AB6-4B37B17194EC}" sibTransId="{8309FFF2-07D9-4FD3-A49B-38EACF5D9AE5}"/>
    <dgm:cxn modelId="{422F4C2F-235A-447D-8827-3FEF440F7392}" srcId="{8B5CFB0D-533A-41B8-8B08-EF336E76F359}" destId="{3B90CD2D-934D-4EA6-AFCE-AEB049A1CD94}" srcOrd="1" destOrd="0" parTransId="{57F46795-EEA4-43CF-91FB-8C29E2164812}" sibTransId="{0FF7E63F-08E9-4BA7-957D-C21E8254C37F}"/>
    <dgm:cxn modelId="{8985BE30-BDE3-4A26-97A4-38F5491930C1}" type="presOf" srcId="{DAB2B208-6483-4F2E-8544-483EEC314EB5}" destId="{C685BD04-9D92-4A04-AC35-D88EBB72A921}" srcOrd="0" destOrd="0" presId="urn:microsoft.com/office/officeart/2005/8/layout/list1"/>
    <dgm:cxn modelId="{3EEC1B64-EC23-414F-A20B-5003C630282A}" srcId="{54D0E555-15C3-479B-9751-194F30611780}" destId="{25EF51DF-9AFB-4BD9-B7CB-3EAD884B2568}" srcOrd="0" destOrd="0" parTransId="{94C37F77-A00D-493D-89A0-4311AB89C142}" sibTransId="{475951AD-E00C-4019-9DC4-E0DC4B23BA61}"/>
    <dgm:cxn modelId="{42407749-ABFC-41BC-BBEE-F745F6B1E61C}" type="presOf" srcId="{357E26CE-8CA6-4724-958A-00ADDBDB7241}" destId="{9C58CCAA-553C-414E-A264-7B470E8AFBA2}" srcOrd="0" destOrd="0" presId="urn:microsoft.com/office/officeart/2005/8/layout/list1"/>
    <dgm:cxn modelId="{1BBEBF73-24BE-4788-8A0E-6669FD616A30}" type="presOf" srcId="{357E26CE-8CA6-4724-958A-00ADDBDB7241}" destId="{D0885890-227F-4A6D-A4A0-B2A906A1360B}" srcOrd="1" destOrd="0" presId="urn:microsoft.com/office/officeart/2005/8/layout/list1"/>
    <dgm:cxn modelId="{9C36FF73-A3A0-42A3-B07D-4FDFA23E85C1}" srcId="{8B5CFB0D-533A-41B8-8B08-EF336E76F359}" destId="{357E26CE-8CA6-4724-958A-00ADDBDB7241}" srcOrd="0" destOrd="0" parTransId="{16F25ADC-6327-4F68-AE9B-C104561AC432}" sibTransId="{A3C42B48-CC3C-4FF5-A487-053D94E28A27}"/>
    <dgm:cxn modelId="{2A553C88-854B-4CC4-8E0C-9D6BE6F1CF4C}" type="presOf" srcId="{9A3C2043-AAA2-44C8-9F80-BD95AA52F990}" destId="{5B4F4D69-3D50-4A9F-8C5C-6529E65D822B}" srcOrd="0" destOrd="0" presId="urn:microsoft.com/office/officeart/2005/8/layout/list1"/>
    <dgm:cxn modelId="{8D06408A-19A6-4CB9-A25A-D2F3414EF4F1}" srcId="{8B5CFB0D-533A-41B8-8B08-EF336E76F359}" destId="{54D0E555-15C3-479B-9751-194F30611780}" srcOrd="2" destOrd="0" parTransId="{D7E7B37C-0FC7-499C-A101-1081F944BDD7}" sibTransId="{E5BDF175-9C8F-4291-9DB2-A335E07E4340}"/>
    <dgm:cxn modelId="{69E7C48B-93DD-4F35-984A-60674ABC1CF8}" type="presOf" srcId="{8B5CFB0D-533A-41B8-8B08-EF336E76F359}" destId="{63DFBDF1-1513-4010-A8A9-2D8C9961B9A1}" srcOrd="0" destOrd="0" presId="urn:microsoft.com/office/officeart/2005/8/layout/list1"/>
    <dgm:cxn modelId="{84D47B8F-D4F7-4ECB-B908-43BB25CB434D}" type="presOf" srcId="{C57090D1-0311-46FD-B6A5-BE6176CB1C9F}" destId="{C685BD04-9D92-4A04-AC35-D88EBB72A921}" srcOrd="0" destOrd="1" presId="urn:microsoft.com/office/officeart/2005/8/layout/list1"/>
    <dgm:cxn modelId="{B8FE8194-1D19-4022-9921-81D75BACB162}" type="presOf" srcId="{54D0E555-15C3-479B-9751-194F30611780}" destId="{268AD292-4137-4665-A052-E2700AD363E2}" srcOrd="1" destOrd="0" presId="urn:microsoft.com/office/officeart/2005/8/layout/list1"/>
    <dgm:cxn modelId="{B39031A2-34C8-4C04-9515-6F98AB933095}" type="presOf" srcId="{54D0E555-15C3-479B-9751-194F30611780}" destId="{10E1F629-9696-49DD-A968-D21D09FEB327}" srcOrd="0" destOrd="0" presId="urn:microsoft.com/office/officeart/2005/8/layout/list1"/>
    <dgm:cxn modelId="{40020ACD-D4E2-43B8-B470-A83FE66293F8}" type="presOf" srcId="{3B90CD2D-934D-4EA6-AFCE-AEB049A1CD94}" destId="{C46C8B2F-73B0-464D-AC5D-733C5362D870}" srcOrd="1" destOrd="0" presId="urn:microsoft.com/office/officeart/2005/8/layout/list1"/>
    <dgm:cxn modelId="{7D9A33DC-DC0F-4C86-ACE5-0F430984C7D5}" srcId="{3B90CD2D-934D-4EA6-AFCE-AEB049A1CD94}" destId="{9A3C2043-AAA2-44C8-9F80-BD95AA52F990}" srcOrd="0" destOrd="0" parTransId="{7DD5B861-24C3-410E-938B-0B56F2C0A50C}" sibTransId="{E0BE65BF-D49E-4AA8-8A5E-DD44901F1414}"/>
    <dgm:cxn modelId="{928E0ADD-6953-4174-A269-B78443A746DE}" type="presOf" srcId="{25EF51DF-9AFB-4BD9-B7CB-3EAD884B2568}" destId="{9AF725AD-750C-415D-81E1-BC98987734F9}" srcOrd="0" destOrd="0" presId="urn:microsoft.com/office/officeart/2005/8/layout/list1"/>
    <dgm:cxn modelId="{620E1BEE-932D-48D2-9382-8791CE192A27}" srcId="{357E26CE-8CA6-4724-958A-00ADDBDB7241}" destId="{DAB2B208-6483-4F2E-8544-483EEC314EB5}" srcOrd="0" destOrd="0" parTransId="{1AFCAB59-9D92-455D-98FC-AA9C0902A40C}" sibTransId="{90E56986-B9F8-46D1-BBBC-9CDD4AAC6D1D}"/>
    <dgm:cxn modelId="{051CE42E-D972-4BA0-8083-15D394B85270}" type="presParOf" srcId="{63DFBDF1-1513-4010-A8A9-2D8C9961B9A1}" destId="{BD53278A-A96C-4670-BF7B-E0A933617621}" srcOrd="0" destOrd="0" presId="urn:microsoft.com/office/officeart/2005/8/layout/list1"/>
    <dgm:cxn modelId="{FB2C63B6-4523-41DE-9434-F773BED51F96}" type="presParOf" srcId="{BD53278A-A96C-4670-BF7B-E0A933617621}" destId="{9C58CCAA-553C-414E-A264-7B470E8AFBA2}" srcOrd="0" destOrd="0" presId="urn:microsoft.com/office/officeart/2005/8/layout/list1"/>
    <dgm:cxn modelId="{07FA27C5-F330-4E57-AAB7-1613D288B617}" type="presParOf" srcId="{BD53278A-A96C-4670-BF7B-E0A933617621}" destId="{D0885890-227F-4A6D-A4A0-B2A906A1360B}" srcOrd="1" destOrd="0" presId="urn:microsoft.com/office/officeart/2005/8/layout/list1"/>
    <dgm:cxn modelId="{B3FA519D-6603-4CFD-A2B0-8F39EEA48522}" type="presParOf" srcId="{63DFBDF1-1513-4010-A8A9-2D8C9961B9A1}" destId="{BD39A3D0-987F-4595-A920-4519C8CEC44F}" srcOrd="1" destOrd="0" presId="urn:microsoft.com/office/officeart/2005/8/layout/list1"/>
    <dgm:cxn modelId="{13B5DAD5-5F5C-4E8E-BF51-F604BBBC397F}" type="presParOf" srcId="{63DFBDF1-1513-4010-A8A9-2D8C9961B9A1}" destId="{C685BD04-9D92-4A04-AC35-D88EBB72A921}" srcOrd="2" destOrd="0" presId="urn:microsoft.com/office/officeart/2005/8/layout/list1"/>
    <dgm:cxn modelId="{5DCD7FC0-17A2-4303-AF89-0D7FFA9B3295}" type="presParOf" srcId="{63DFBDF1-1513-4010-A8A9-2D8C9961B9A1}" destId="{F7C50C04-4A4B-4D6F-A99E-0C4BB5C05061}" srcOrd="3" destOrd="0" presId="urn:microsoft.com/office/officeart/2005/8/layout/list1"/>
    <dgm:cxn modelId="{EAE56E1B-5826-4524-A12E-4372D6B6E24F}" type="presParOf" srcId="{63DFBDF1-1513-4010-A8A9-2D8C9961B9A1}" destId="{AEA56EAA-1AB5-47B5-9BB4-102157336B38}" srcOrd="4" destOrd="0" presId="urn:microsoft.com/office/officeart/2005/8/layout/list1"/>
    <dgm:cxn modelId="{972BB61A-DE4E-4675-984B-1E64C7DBA4DF}" type="presParOf" srcId="{AEA56EAA-1AB5-47B5-9BB4-102157336B38}" destId="{10426BCC-2081-40AE-978A-A22254B9831F}" srcOrd="0" destOrd="0" presId="urn:microsoft.com/office/officeart/2005/8/layout/list1"/>
    <dgm:cxn modelId="{29D7A6FB-FCF4-4662-B47F-C944374F7C36}" type="presParOf" srcId="{AEA56EAA-1AB5-47B5-9BB4-102157336B38}" destId="{C46C8B2F-73B0-464D-AC5D-733C5362D870}" srcOrd="1" destOrd="0" presId="urn:microsoft.com/office/officeart/2005/8/layout/list1"/>
    <dgm:cxn modelId="{E0191661-DFE5-49E5-ADF0-4E31D2AA0D31}" type="presParOf" srcId="{63DFBDF1-1513-4010-A8A9-2D8C9961B9A1}" destId="{FC83F5E3-2FA2-4841-95E5-F736B0203AAC}" srcOrd="5" destOrd="0" presId="urn:microsoft.com/office/officeart/2005/8/layout/list1"/>
    <dgm:cxn modelId="{8C86E120-1D28-4116-A641-7F92161C48D3}" type="presParOf" srcId="{63DFBDF1-1513-4010-A8A9-2D8C9961B9A1}" destId="{5B4F4D69-3D50-4A9F-8C5C-6529E65D822B}" srcOrd="6" destOrd="0" presId="urn:microsoft.com/office/officeart/2005/8/layout/list1"/>
    <dgm:cxn modelId="{8159BBDB-A7E3-44D3-A8BB-0C14E5EC787A}" type="presParOf" srcId="{63DFBDF1-1513-4010-A8A9-2D8C9961B9A1}" destId="{9CE2CDA5-8F0A-4C1B-8B3D-8577ED18FDD8}" srcOrd="7" destOrd="0" presId="urn:microsoft.com/office/officeart/2005/8/layout/list1"/>
    <dgm:cxn modelId="{10CADC50-D969-4341-B9EE-2E22F4837F12}" type="presParOf" srcId="{63DFBDF1-1513-4010-A8A9-2D8C9961B9A1}" destId="{79EBE570-E4D1-467E-AEC0-8920C9F47C25}" srcOrd="8" destOrd="0" presId="urn:microsoft.com/office/officeart/2005/8/layout/list1"/>
    <dgm:cxn modelId="{07C99389-22F9-45F3-9739-F646F803366F}" type="presParOf" srcId="{79EBE570-E4D1-467E-AEC0-8920C9F47C25}" destId="{10E1F629-9696-49DD-A968-D21D09FEB327}" srcOrd="0" destOrd="0" presId="urn:microsoft.com/office/officeart/2005/8/layout/list1"/>
    <dgm:cxn modelId="{5E749DCF-5FAC-4090-A2E1-9E7172CCB41E}" type="presParOf" srcId="{79EBE570-E4D1-467E-AEC0-8920C9F47C25}" destId="{268AD292-4137-4665-A052-E2700AD363E2}" srcOrd="1" destOrd="0" presId="urn:microsoft.com/office/officeart/2005/8/layout/list1"/>
    <dgm:cxn modelId="{E4A3C58C-2AB8-4312-B815-EBD484689E2F}" type="presParOf" srcId="{63DFBDF1-1513-4010-A8A9-2D8C9961B9A1}" destId="{917A3F00-2DC4-4294-830C-8EADC269EDA0}" srcOrd="9" destOrd="0" presId="urn:microsoft.com/office/officeart/2005/8/layout/list1"/>
    <dgm:cxn modelId="{A993593D-5FFA-4D8B-A298-BFB14A19D16E}" type="presParOf" srcId="{63DFBDF1-1513-4010-A8A9-2D8C9961B9A1}" destId="{9AF725AD-750C-415D-81E1-BC98987734F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B6E3E3-3FEA-41DD-9C80-2DB2648148E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2C4DC2C-59F5-47E5-9368-8D5C105D4E09}">
      <dgm:prSet custT="1"/>
      <dgm:spPr>
        <a:solidFill>
          <a:schemeClr val="accent1">
            <a:lumMod val="75000"/>
          </a:schemeClr>
        </a:solidFill>
      </dgm:spPr>
      <dgm:t>
        <a:bodyPr/>
        <a:lstStyle/>
        <a:p>
          <a:pPr>
            <a:lnSpc>
              <a:spcPct val="100000"/>
            </a:lnSpc>
          </a:pPr>
          <a:r>
            <a:rPr lang="en-US" sz="2000" dirty="0">
              <a:latin typeface="Arial" panose="020B0604020202020204" pitchFamily="34" charset="0"/>
              <a:cs typeface="Arial" panose="020B0604020202020204" pitchFamily="34" charset="0"/>
            </a:rPr>
            <a:t>Federal sponsors are directed to incorporate PIDs into electronic systems and grant and cooperative agreement application and disclosure processes. </a:t>
          </a:r>
        </a:p>
      </dgm:t>
    </dgm:pt>
    <dgm:pt modelId="{A6DD9D1D-EEFE-487C-9723-2B6CA5D8667A}" type="parTrans" cxnId="{5DE2E001-B5C1-4296-BC96-E30B275623A1}">
      <dgm:prSet/>
      <dgm:spPr/>
      <dgm:t>
        <a:bodyPr/>
        <a:lstStyle/>
        <a:p>
          <a:endParaRPr lang="en-US"/>
        </a:p>
      </dgm:t>
    </dgm:pt>
    <dgm:pt modelId="{2113FAA4-DF0A-4762-AC10-E59C1CA991B8}" type="sibTrans" cxnId="{5DE2E001-B5C1-4296-BC96-E30B275623A1}">
      <dgm:prSet/>
      <dgm:spPr/>
      <dgm:t>
        <a:bodyPr/>
        <a:lstStyle/>
        <a:p>
          <a:endParaRPr lang="en-US"/>
        </a:p>
      </dgm:t>
    </dgm:pt>
    <dgm:pt modelId="{1B9C2218-A563-4028-B1E3-4058196C9072}">
      <dgm:prSet custT="1"/>
      <dgm:spPr>
        <a:solidFill>
          <a:schemeClr val="accent6">
            <a:lumMod val="75000"/>
          </a:schemeClr>
        </a:solidFill>
      </dgm:spPr>
      <dgm:t>
        <a:bodyPr/>
        <a:lstStyle/>
        <a:p>
          <a:pPr>
            <a:lnSpc>
              <a:spcPct val="100000"/>
            </a:lnSpc>
          </a:pPr>
          <a:r>
            <a:rPr lang="en-US" sz="2000" dirty="0">
              <a:latin typeface="Arial" panose="020B0604020202020204" pitchFamily="34" charset="0"/>
              <a:cs typeface="Arial" panose="020B0604020202020204" pitchFamily="34" charset="0"/>
            </a:rPr>
            <a:t>Biographical Sketch Common Form and Current &amp; Pending (Other Support) Common Form include a field for a PID.</a:t>
          </a:r>
        </a:p>
      </dgm:t>
    </dgm:pt>
    <dgm:pt modelId="{F533A1B5-DF3C-47C7-B174-0D2D8622DC52}" type="parTrans" cxnId="{419E465B-DE17-4CAE-B7C9-3CEEFB75092A}">
      <dgm:prSet/>
      <dgm:spPr/>
      <dgm:t>
        <a:bodyPr/>
        <a:lstStyle/>
        <a:p>
          <a:endParaRPr lang="en-US"/>
        </a:p>
      </dgm:t>
    </dgm:pt>
    <dgm:pt modelId="{E4EB8873-3BE9-4E8B-AE0D-E7BCB73ED80F}" type="sibTrans" cxnId="{419E465B-DE17-4CAE-B7C9-3CEEFB75092A}">
      <dgm:prSet/>
      <dgm:spPr/>
      <dgm:t>
        <a:bodyPr/>
        <a:lstStyle/>
        <a:p>
          <a:endParaRPr lang="en-US"/>
        </a:p>
      </dgm:t>
    </dgm:pt>
    <dgm:pt modelId="{61C02747-95D3-47C3-9F32-1AF6202F2F7B}" type="pres">
      <dgm:prSet presAssocID="{85B6E3E3-3FEA-41DD-9C80-2DB2648148E9}" presName="linear" presStyleCnt="0">
        <dgm:presLayoutVars>
          <dgm:animLvl val="lvl"/>
          <dgm:resizeHandles val="exact"/>
        </dgm:presLayoutVars>
      </dgm:prSet>
      <dgm:spPr/>
    </dgm:pt>
    <dgm:pt modelId="{945F2750-0173-4F21-B302-A938F6FE919D}" type="pres">
      <dgm:prSet presAssocID="{D2C4DC2C-59F5-47E5-9368-8D5C105D4E09}" presName="parentText" presStyleLbl="node1" presStyleIdx="0" presStyleCnt="2">
        <dgm:presLayoutVars>
          <dgm:chMax val="0"/>
          <dgm:bulletEnabled val="1"/>
        </dgm:presLayoutVars>
      </dgm:prSet>
      <dgm:spPr/>
    </dgm:pt>
    <dgm:pt modelId="{D9A38323-0D2A-43A5-8FDE-9183DADF54C3}" type="pres">
      <dgm:prSet presAssocID="{2113FAA4-DF0A-4762-AC10-E59C1CA991B8}" presName="spacer" presStyleCnt="0"/>
      <dgm:spPr/>
    </dgm:pt>
    <dgm:pt modelId="{A403E0C1-8C0A-4FD5-9880-363D2209538C}" type="pres">
      <dgm:prSet presAssocID="{1B9C2218-A563-4028-B1E3-4058196C9072}" presName="parentText" presStyleLbl="node1" presStyleIdx="1" presStyleCnt="2">
        <dgm:presLayoutVars>
          <dgm:chMax val="0"/>
          <dgm:bulletEnabled val="1"/>
        </dgm:presLayoutVars>
      </dgm:prSet>
      <dgm:spPr/>
    </dgm:pt>
  </dgm:ptLst>
  <dgm:cxnLst>
    <dgm:cxn modelId="{5DE2E001-B5C1-4296-BC96-E30B275623A1}" srcId="{85B6E3E3-3FEA-41DD-9C80-2DB2648148E9}" destId="{D2C4DC2C-59F5-47E5-9368-8D5C105D4E09}" srcOrd="0" destOrd="0" parTransId="{A6DD9D1D-EEFE-487C-9723-2B6CA5D8667A}" sibTransId="{2113FAA4-DF0A-4762-AC10-E59C1CA991B8}"/>
    <dgm:cxn modelId="{419E465B-DE17-4CAE-B7C9-3CEEFB75092A}" srcId="{85B6E3E3-3FEA-41DD-9C80-2DB2648148E9}" destId="{1B9C2218-A563-4028-B1E3-4058196C9072}" srcOrd="1" destOrd="0" parTransId="{F533A1B5-DF3C-47C7-B174-0D2D8622DC52}" sibTransId="{E4EB8873-3BE9-4E8B-AE0D-E7BCB73ED80F}"/>
    <dgm:cxn modelId="{476B135F-92FA-4F33-A2C7-DF50AFA0F525}" type="presOf" srcId="{D2C4DC2C-59F5-47E5-9368-8D5C105D4E09}" destId="{945F2750-0173-4F21-B302-A938F6FE919D}" srcOrd="0" destOrd="0" presId="urn:microsoft.com/office/officeart/2005/8/layout/vList2"/>
    <dgm:cxn modelId="{1805349B-0B95-474C-9840-BB6912F36313}" type="presOf" srcId="{1B9C2218-A563-4028-B1E3-4058196C9072}" destId="{A403E0C1-8C0A-4FD5-9880-363D2209538C}" srcOrd="0" destOrd="0" presId="urn:microsoft.com/office/officeart/2005/8/layout/vList2"/>
    <dgm:cxn modelId="{604754F6-1A10-44A6-B2C6-3502D1877642}" type="presOf" srcId="{85B6E3E3-3FEA-41DD-9C80-2DB2648148E9}" destId="{61C02747-95D3-47C3-9F32-1AF6202F2F7B}" srcOrd="0" destOrd="0" presId="urn:microsoft.com/office/officeart/2005/8/layout/vList2"/>
    <dgm:cxn modelId="{0C2CFB87-9EAC-4E52-B430-56C6E3B81367}" type="presParOf" srcId="{61C02747-95D3-47C3-9F32-1AF6202F2F7B}" destId="{945F2750-0173-4F21-B302-A938F6FE919D}" srcOrd="0" destOrd="0" presId="urn:microsoft.com/office/officeart/2005/8/layout/vList2"/>
    <dgm:cxn modelId="{81FBAC90-F629-47D7-9652-85DF04698590}" type="presParOf" srcId="{61C02747-95D3-47C3-9F32-1AF6202F2F7B}" destId="{D9A38323-0D2A-43A5-8FDE-9183DADF54C3}" srcOrd="1" destOrd="0" presId="urn:microsoft.com/office/officeart/2005/8/layout/vList2"/>
    <dgm:cxn modelId="{CF381069-4FB8-4925-A57A-C1AE465D26DF}" type="presParOf" srcId="{61C02747-95D3-47C3-9F32-1AF6202F2F7B}" destId="{A403E0C1-8C0A-4FD5-9880-363D2209538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B6121-7137-48CB-8C64-0AF8C1345A3B}">
      <dsp:nvSpPr>
        <dsp:cNvPr id="0" name=""/>
        <dsp:cNvSpPr/>
      </dsp:nvSpPr>
      <dsp:spPr>
        <a:xfrm>
          <a:off x="0" y="4994"/>
          <a:ext cx="7336970" cy="15749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6FB51-A57C-4018-B87E-505928CC5731}">
      <dsp:nvSpPr>
        <dsp:cNvPr id="0" name=""/>
        <dsp:cNvSpPr/>
      </dsp:nvSpPr>
      <dsp:spPr>
        <a:xfrm>
          <a:off x="476426" y="359361"/>
          <a:ext cx="867076" cy="8662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CD5653-AB81-4C2B-B8E5-B5C17223258A}">
      <dsp:nvSpPr>
        <dsp:cNvPr id="0" name=""/>
        <dsp:cNvSpPr/>
      </dsp:nvSpPr>
      <dsp:spPr>
        <a:xfrm>
          <a:off x="1819929" y="4994"/>
          <a:ext cx="5445737" cy="1576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47" tIns="166847" rIns="166847" bIns="166847"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Disclosure requirements, dictating who is required to disclose and what activities must be disclosed, will be standardized across federal sponsors to the greatest extent practicable.</a:t>
          </a:r>
        </a:p>
      </dsp:txBody>
      <dsp:txXfrm>
        <a:off x="1819929" y="4994"/>
        <a:ext cx="5445737" cy="1576502"/>
      </dsp:txXfrm>
    </dsp:sp>
    <dsp:sp modelId="{B91ACE4C-48A5-4832-953C-A971955FCEB8}">
      <dsp:nvSpPr>
        <dsp:cNvPr id="0" name=""/>
        <dsp:cNvSpPr/>
      </dsp:nvSpPr>
      <dsp:spPr>
        <a:xfrm>
          <a:off x="0" y="1963679"/>
          <a:ext cx="7336970" cy="15749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7E6EA-3735-4C51-B98F-BB68106208D5}">
      <dsp:nvSpPr>
        <dsp:cNvPr id="0" name=""/>
        <dsp:cNvSpPr/>
      </dsp:nvSpPr>
      <dsp:spPr>
        <a:xfrm>
          <a:off x="476426" y="2318046"/>
          <a:ext cx="867076" cy="8662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321FDD-9008-4268-B8B9-751CDA4BBBF4}">
      <dsp:nvSpPr>
        <dsp:cNvPr id="0" name=""/>
        <dsp:cNvSpPr/>
      </dsp:nvSpPr>
      <dsp:spPr>
        <a:xfrm>
          <a:off x="1819929" y="1963679"/>
          <a:ext cx="5445737" cy="1576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47" tIns="166847" rIns="166847" bIns="166847"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Disclosure forms and formats will be standardized across research sponsors to the greatest extent practicable.</a:t>
          </a:r>
        </a:p>
      </dsp:txBody>
      <dsp:txXfrm>
        <a:off x="1819929" y="1963679"/>
        <a:ext cx="5445737" cy="1576502"/>
      </dsp:txXfrm>
    </dsp:sp>
    <dsp:sp modelId="{FBB60541-7590-43A3-8183-9B92ADE67DEA}">
      <dsp:nvSpPr>
        <dsp:cNvPr id="0" name=""/>
        <dsp:cNvSpPr/>
      </dsp:nvSpPr>
      <dsp:spPr>
        <a:xfrm>
          <a:off x="0" y="3922364"/>
          <a:ext cx="7336970" cy="15749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78F22-4F8A-4962-89E3-5C0CB49578BC}">
      <dsp:nvSpPr>
        <dsp:cNvPr id="0" name=""/>
        <dsp:cNvSpPr/>
      </dsp:nvSpPr>
      <dsp:spPr>
        <a:xfrm>
          <a:off x="476426" y="4276731"/>
          <a:ext cx="867076" cy="8662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CD5A33-41D0-40EC-B5DF-21F3A07A44C7}">
      <dsp:nvSpPr>
        <dsp:cNvPr id="0" name=""/>
        <dsp:cNvSpPr/>
      </dsp:nvSpPr>
      <dsp:spPr>
        <a:xfrm>
          <a:off x="1819929" y="3922364"/>
          <a:ext cx="5445737" cy="1576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47" tIns="166847" rIns="166847" bIns="166847"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Recipients of federal funding will be required to update all disclosures before an award of support, at least annually, and more frequently as federal sponsors deem appropriate. </a:t>
          </a:r>
        </a:p>
      </dsp:txBody>
      <dsp:txXfrm>
        <a:off x="1819929" y="3922364"/>
        <a:ext cx="5445737" cy="1576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FEE0A-32A0-4B7F-9151-E5FFE23099C7}">
      <dsp:nvSpPr>
        <dsp:cNvPr id="0" name=""/>
        <dsp:cNvSpPr/>
      </dsp:nvSpPr>
      <dsp:spPr>
        <a:xfrm>
          <a:off x="52" y="214947"/>
          <a:ext cx="4993899" cy="1422554"/>
        </a:xfrm>
        <a:prstGeom prst="rect">
          <a:avLst/>
        </a:prstGeom>
        <a:solidFill>
          <a:schemeClr val="accent1">
            <a:lumMod val="7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All individuals designated in an application as senior/key personnel, </a:t>
          </a:r>
          <a:r>
            <a:rPr lang="en-US" sz="2300" b="1" i="1" kern="1200">
              <a:latin typeface="Arial" panose="020B0604020202020204" pitchFamily="34" charset="0"/>
              <a:cs typeface="Arial" panose="020B0604020202020204" pitchFamily="34" charset="0"/>
            </a:rPr>
            <a:t>except</a:t>
          </a:r>
          <a:r>
            <a:rPr lang="en-US" sz="2300" kern="1200">
              <a:latin typeface="Arial" panose="020B0604020202020204" pitchFamily="34" charset="0"/>
              <a:cs typeface="Arial" panose="020B0604020202020204" pitchFamily="34" charset="0"/>
            </a:rPr>
            <a:t> </a:t>
          </a:r>
        </a:p>
      </dsp:txBody>
      <dsp:txXfrm>
        <a:off x="52" y="214947"/>
        <a:ext cx="4993899" cy="1422554"/>
      </dsp:txXfrm>
    </dsp:sp>
    <dsp:sp modelId="{49C55BEC-BAA8-4A74-8523-BABBA32CC7B6}">
      <dsp:nvSpPr>
        <dsp:cNvPr id="0" name=""/>
        <dsp:cNvSpPr/>
      </dsp:nvSpPr>
      <dsp:spPr>
        <a:xfrm>
          <a:off x="52" y="1637502"/>
          <a:ext cx="4993899" cy="18940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latin typeface="Arial" panose="020B0604020202020204" pitchFamily="34" charset="0"/>
              <a:cs typeface="Arial" panose="020B0604020202020204" pitchFamily="34" charset="0"/>
            </a:rPr>
            <a:t>Program Directors, training faculty, and other individuals involved in the oversight of </a:t>
          </a:r>
          <a:r>
            <a:rPr lang="en-US" sz="2300" b="1" kern="1200" dirty="0">
              <a:latin typeface="Arial" panose="020B0604020202020204" pitchFamily="34" charset="0"/>
              <a:cs typeface="Arial" panose="020B0604020202020204" pitchFamily="34" charset="0"/>
            </a:rPr>
            <a:t>training grants</a:t>
          </a:r>
          <a:endParaRPr lang="en-US" sz="2300" kern="1200" dirty="0">
            <a:latin typeface="Arial" panose="020B0604020202020204" pitchFamily="34" charset="0"/>
            <a:cs typeface="Arial" panose="020B0604020202020204" pitchFamily="34" charset="0"/>
          </a:endParaRPr>
        </a:p>
        <a:p>
          <a:pPr marL="228600" lvl="1" indent="-228600" algn="l" defTabSz="1022350">
            <a:lnSpc>
              <a:spcPct val="90000"/>
            </a:lnSpc>
            <a:spcBef>
              <a:spcPct val="0"/>
            </a:spcBef>
            <a:spcAft>
              <a:spcPct val="15000"/>
            </a:spcAft>
            <a:buChar char="•"/>
          </a:pPr>
          <a:r>
            <a:rPr lang="en-US" sz="2300" kern="1200">
              <a:latin typeface="Arial" panose="020B0604020202020204" pitchFamily="34" charset="0"/>
              <a:cs typeface="Arial" panose="020B0604020202020204" pitchFamily="34" charset="0"/>
            </a:rPr>
            <a:t>Individuals categorized as Other Significant Contributors</a:t>
          </a:r>
        </a:p>
      </dsp:txBody>
      <dsp:txXfrm>
        <a:off x="52" y="1637502"/>
        <a:ext cx="4993899" cy="1894050"/>
      </dsp:txXfrm>
    </dsp:sp>
    <dsp:sp modelId="{F4623E70-867A-4061-B9D2-67160210FC16}">
      <dsp:nvSpPr>
        <dsp:cNvPr id="0" name=""/>
        <dsp:cNvSpPr/>
      </dsp:nvSpPr>
      <dsp:spPr>
        <a:xfrm>
          <a:off x="5693097" y="214947"/>
          <a:ext cx="4993899" cy="1422554"/>
        </a:xfrm>
        <a:prstGeom prst="rect">
          <a:avLst/>
        </a:prstGeom>
        <a:solidFill>
          <a:schemeClr val="accent6">
            <a:lumMod val="7500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All senior/key personnel, excluding consultants, in progress reports when there has been a change in active other support, </a:t>
          </a:r>
          <a:r>
            <a:rPr lang="en-US" sz="2300" b="1" i="1" kern="1200" dirty="0">
              <a:latin typeface="Arial" panose="020B0604020202020204" pitchFamily="34" charset="0"/>
              <a:cs typeface="Arial" panose="020B0604020202020204" pitchFamily="34" charset="0"/>
            </a:rPr>
            <a:t>except</a:t>
          </a:r>
          <a:r>
            <a:rPr lang="en-US" sz="2300" b="1" kern="1200" dirty="0">
              <a:latin typeface="Arial" panose="020B0604020202020204" pitchFamily="34" charset="0"/>
              <a:cs typeface="Arial" panose="020B0604020202020204" pitchFamily="34" charset="0"/>
            </a:rPr>
            <a:t> </a:t>
          </a:r>
          <a:endParaRPr lang="en-US" sz="2300" kern="1200" dirty="0">
            <a:latin typeface="Arial" panose="020B0604020202020204" pitchFamily="34" charset="0"/>
            <a:cs typeface="Arial" panose="020B0604020202020204" pitchFamily="34" charset="0"/>
          </a:endParaRPr>
        </a:p>
      </dsp:txBody>
      <dsp:txXfrm>
        <a:off x="5693097" y="214947"/>
        <a:ext cx="4993899" cy="1422554"/>
      </dsp:txXfrm>
    </dsp:sp>
    <dsp:sp modelId="{44AF2FB6-6DD0-4E5E-AC5C-8DDDF062AD79}">
      <dsp:nvSpPr>
        <dsp:cNvPr id="0" name=""/>
        <dsp:cNvSpPr/>
      </dsp:nvSpPr>
      <dsp:spPr>
        <a:xfrm>
          <a:off x="5693097" y="1637502"/>
          <a:ext cx="4993899" cy="189405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latin typeface="Arial" panose="020B0604020202020204" pitchFamily="34" charset="0"/>
              <a:cs typeface="Arial" panose="020B0604020202020204" pitchFamily="34" charset="0"/>
            </a:rPr>
            <a:t>Program Directors, training faculty, and other individuals involved in the oversight of training grants</a:t>
          </a:r>
        </a:p>
      </dsp:txBody>
      <dsp:txXfrm>
        <a:off x="5693097" y="1637502"/>
        <a:ext cx="4993899" cy="1894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F2204-2289-456F-8680-8537E862951D}">
      <dsp:nvSpPr>
        <dsp:cNvPr id="0" name=""/>
        <dsp:cNvSpPr/>
      </dsp:nvSpPr>
      <dsp:spPr>
        <a:xfrm>
          <a:off x="0" y="3404"/>
          <a:ext cx="10515600" cy="7251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29F127-9C00-4887-9B85-5AA8E537E7B5}">
      <dsp:nvSpPr>
        <dsp:cNvPr id="0" name=""/>
        <dsp:cNvSpPr/>
      </dsp:nvSpPr>
      <dsp:spPr>
        <a:xfrm>
          <a:off x="219356" y="166562"/>
          <a:ext cx="398830" cy="398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321CB5-492A-43B2-8AC4-BF9AA8898EEA}">
      <dsp:nvSpPr>
        <dsp:cNvPr id="0" name=""/>
        <dsp:cNvSpPr/>
      </dsp:nvSpPr>
      <dsp:spPr>
        <a:xfrm>
          <a:off x="837544" y="3404"/>
          <a:ext cx="9678055" cy="72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5" tIns="76745" rIns="76745" bIns="7674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Academic, professional, or institutional appointments and positions, whether or not remuneration is received, and, whether full-time, part-time, or voluntary</a:t>
          </a:r>
        </a:p>
      </dsp:txBody>
      <dsp:txXfrm>
        <a:off x="837544" y="3404"/>
        <a:ext cx="9678055" cy="725146"/>
      </dsp:txXfrm>
    </dsp:sp>
    <dsp:sp modelId="{9CD03883-422F-44CC-9FDD-E19A65EE4F75}">
      <dsp:nvSpPr>
        <dsp:cNvPr id="0" name=""/>
        <dsp:cNvSpPr/>
      </dsp:nvSpPr>
      <dsp:spPr>
        <a:xfrm>
          <a:off x="0" y="909837"/>
          <a:ext cx="10515600" cy="72514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3ED94-9544-4CE4-B8DF-9878D2A699EC}">
      <dsp:nvSpPr>
        <dsp:cNvPr id="0" name=""/>
        <dsp:cNvSpPr/>
      </dsp:nvSpPr>
      <dsp:spPr>
        <a:xfrm>
          <a:off x="219356" y="1072995"/>
          <a:ext cx="398830" cy="398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8E521C-DD99-4053-B1E5-BDE0C11562A3}">
      <dsp:nvSpPr>
        <dsp:cNvPr id="0" name=""/>
        <dsp:cNvSpPr/>
      </dsp:nvSpPr>
      <dsp:spPr>
        <a:xfrm>
          <a:off x="837544" y="909837"/>
          <a:ext cx="9678055" cy="72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5" tIns="76745" rIns="76745" bIns="7674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Postdoctoral scholars, students, or visiting scholars who are supported by an external entity, whether or not they work on federally-funded research projects</a:t>
          </a:r>
        </a:p>
      </dsp:txBody>
      <dsp:txXfrm>
        <a:off x="837544" y="909837"/>
        <a:ext cx="9678055" cy="725146"/>
      </dsp:txXfrm>
    </dsp:sp>
    <dsp:sp modelId="{2F863B95-7936-4226-9AFE-8D5F66D456A5}">
      <dsp:nvSpPr>
        <dsp:cNvPr id="0" name=""/>
        <dsp:cNvSpPr/>
      </dsp:nvSpPr>
      <dsp:spPr>
        <a:xfrm>
          <a:off x="0" y="1816270"/>
          <a:ext cx="10515600" cy="72514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2C6554-F932-4A4A-A712-0A476D3032DF}">
      <dsp:nvSpPr>
        <dsp:cNvPr id="0" name=""/>
        <dsp:cNvSpPr/>
      </dsp:nvSpPr>
      <dsp:spPr>
        <a:xfrm>
          <a:off x="219356" y="1979428"/>
          <a:ext cx="398830" cy="398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BF2EC0-9DFF-4814-A4B9-D95156F7FB5F}">
      <dsp:nvSpPr>
        <dsp:cNvPr id="0" name=""/>
        <dsp:cNvSpPr/>
      </dsp:nvSpPr>
      <dsp:spPr>
        <a:xfrm>
          <a:off x="837544" y="1816270"/>
          <a:ext cx="9678055" cy="72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5" tIns="76745" rIns="76745" bIns="7674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Consulting activities related to research</a:t>
          </a:r>
        </a:p>
      </dsp:txBody>
      <dsp:txXfrm>
        <a:off x="837544" y="1816270"/>
        <a:ext cx="9678055" cy="725146"/>
      </dsp:txXfrm>
    </dsp:sp>
    <dsp:sp modelId="{73412C61-CE6E-4ACF-B88B-8EB1B5E9F1C9}">
      <dsp:nvSpPr>
        <dsp:cNvPr id="0" name=""/>
        <dsp:cNvSpPr/>
      </dsp:nvSpPr>
      <dsp:spPr>
        <a:xfrm>
          <a:off x="0" y="2722703"/>
          <a:ext cx="10515600" cy="72514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067AE8-A6DD-4F79-B698-8A85A234D994}">
      <dsp:nvSpPr>
        <dsp:cNvPr id="0" name=""/>
        <dsp:cNvSpPr/>
      </dsp:nvSpPr>
      <dsp:spPr>
        <a:xfrm>
          <a:off x="219356" y="2885861"/>
          <a:ext cx="398830" cy="398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05C1C5-05BA-45CD-A0F1-5EFE660513E3}">
      <dsp:nvSpPr>
        <dsp:cNvPr id="0" name=""/>
        <dsp:cNvSpPr/>
      </dsp:nvSpPr>
      <dsp:spPr>
        <a:xfrm>
          <a:off x="837544" y="2722703"/>
          <a:ext cx="9678055" cy="72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5" tIns="76745" rIns="76745" bIns="7674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Travel supported/paid by an external entity to perform research activities with an associated time commitment</a:t>
          </a:r>
        </a:p>
      </dsp:txBody>
      <dsp:txXfrm>
        <a:off x="837544" y="2722703"/>
        <a:ext cx="9678055" cy="725146"/>
      </dsp:txXfrm>
    </dsp:sp>
    <dsp:sp modelId="{3B31B9CA-4B8D-4C42-AFAA-5AC1313D9F1B}">
      <dsp:nvSpPr>
        <dsp:cNvPr id="0" name=""/>
        <dsp:cNvSpPr/>
      </dsp:nvSpPr>
      <dsp:spPr>
        <a:xfrm>
          <a:off x="0" y="3629136"/>
          <a:ext cx="10515600" cy="72514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52AE22-5768-48F0-9DEC-6051571FD1CF}">
      <dsp:nvSpPr>
        <dsp:cNvPr id="0" name=""/>
        <dsp:cNvSpPr/>
      </dsp:nvSpPr>
      <dsp:spPr>
        <a:xfrm>
          <a:off x="219356" y="3792294"/>
          <a:ext cx="398830" cy="3988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B51E11-F295-421C-862A-2F7E4521AFA9}">
      <dsp:nvSpPr>
        <dsp:cNvPr id="0" name=""/>
        <dsp:cNvSpPr/>
      </dsp:nvSpPr>
      <dsp:spPr>
        <a:xfrm>
          <a:off x="837544" y="3629136"/>
          <a:ext cx="9678055" cy="72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5" tIns="76745" rIns="76745" bIns="7674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In-kind contributions</a:t>
          </a:r>
        </a:p>
      </dsp:txBody>
      <dsp:txXfrm>
        <a:off x="837544" y="3629136"/>
        <a:ext cx="9678055" cy="725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BD04-9D92-4A04-AC35-D88EBB72A921}">
      <dsp:nvSpPr>
        <dsp:cNvPr id="0" name=""/>
        <dsp:cNvSpPr/>
      </dsp:nvSpPr>
      <dsp:spPr>
        <a:xfrm>
          <a:off x="0" y="249229"/>
          <a:ext cx="10807700" cy="1461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798" tIns="333248" rIns="83879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Any and all (visiting and other) academic, professional or institutional appointments held by investigators, including domestic or foreign, paid or unpaid, or full/part-time/voluntary. </a:t>
          </a:r>
          <a:br>
            <a:rPr lang="en-US" sz="1800" kern="1200" dirty="0">
              <a:latin typeface="Arial" panose="020B0604020202020204" pitchFamily="34" charset="0"/>
              <a:cs typeface="Arial" panose="020B0604020202020204" pitchFamily="34" charset="0"/>
            </a:rPr>
          </a:b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Domestic and foreign consulting relationships.</a:t>
          </a:r>
        </a:p>
      </dsp:txBody>
      <dsp:txXfrm>
        <a:off x="0" y="249229"/>
        <a:ext cx="10807700" cy="1461600"/>
      </dsp:txXfrm>
    </dsp:sp>
    <dsp:sp modelId="{D0885890-227F-4A6D-A4A0-B2A906A1360B}">
      <dsp:nvSpPr>
        <dsp:cNvPr id="0" name=""/>
        <dsp:cNvSpPr/>
      </dsp:nvSpPr>
      <dsp:spPr>
        <a:xfrm>
          <a:off x="540385" y="13069"/>
          <a:ext cx="7565390" cy="47232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954" tIns="0" rIns="285954" bIns="0" numCol="1" spcCol="1270" anchor="ctr" anchorCtr="0">
          <a:noAutofit/>
        </a:bodyPr>
        <a:lstStyle/>
        <a:p>
          <a:pPr marL="0" lvl="0" indent="0" algn="l" defTabSz="800100">
            <a:lnSpc>
              <a:spcPct val="90000"/>
            </a:lnSpc>
            <a:spcBef>
              <a:spcPct val="0"/>
            </a:spcBef>
            <a:spcAft>
              <a:spcPct val="35000"/>
            </a:spcAft>
            <a:buNone/>
            <a:defRPr b="1"/>
          </a:pPr>
          <a:r>
            <a:rPr lang="en-US" sz="1800" b="1" u="sng" kern="1200" dirty="0">
              <a:latin typeface="Arial" panose="020B0604020202020204" pitchFamily="34" charset="0"/>
              <a:cs typeface="Arial" panose="020B0604020202020204" pitchFamily="34" charset="0"/>
            </a:rPr>
            <a:t>Positions, Appointments, and Affiliations:</a:t>
          </a:r>
          <a:endParaRPr lang="en-US" sz="1800" kern="1200" dirty="0">
            <a:latin typeface="Arial" panose="020B0604020202020204" pitchFamily="34" charset="0"/>
            <a:cs typeface="Arial" panose="020B0604020202020204" pitchFamily="34" charset="0"/>
          </a:endParaRPr>
        </a:p>
      </dsp:txBody>
      <dsp:txXfrm>
        <a:off x="563442" y="36126"/>
        <a:ext cx="7519276" cy="426206"/>
      </dsp:txXfrm>
    </dsp:sp>
    <dsp:sp modelId="{5B4F4D69-3D50-4A9F-8C5C-6529E65D822B}">
      <dsp:nvSpPr>
        <dsp:cNvPr id="0" name=""/>
        <dsp:cNvSpPr/>
      </dsp:nvSpPr>
      <dsp:spPr>
        <a:xfrm>
          <a:off x="0" y="2033389"/>
          <a:ext cx="10807700" cy="14112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798" tIns="333248" rIns="83879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Sponsored awards held at IU, held at another institution/entity, or held as an individual that support an investigator’s research efforts, including start-up packages from entities other than IU and institutional awards at IU or other institutions that are separately budgeted and accounted. </a:t>
          </a:r>
        </a:p>
      </dsp:txBody>
      <dsp:txXfrm>
        <a:off x="0" y="2033389"/>
        <a:ext cx="10807700" cy="1411200"/>
      </dsp:txXfrm>
    </dsp:sp>
    <dsp:sp modelId="{C46C8B2F-73B0-464D-AC5D-733C5362D870}">
      <dsp:nvSpPr>
        <dsp:cNvPr id="0" name=""/>
        <dsp:cNvSpPr/>
      </dsp:nvSpPr>
      <dsp:spPr>
        <a:xfrm>
          <a:off x="540385" y="1797229"/>
          <a:ext cx="7565390" cy="472320"/>
        </a:xfrm>
        <a:prstGeom prst="roundRect">
          <a:avLst/>
        </a:prstGeom>
        <a:solidFill>
          <a:srgbClr val="2E8E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954" tIns="0" rIns="285954" bIns="0" numCol="1" spcCol="1270" anchor="ctr" anchorCtr="0">
          <a:noAutofit/>
        </a:bodyPr>
        <a:lstStyle/>
        <a:p>
          <a:pPr marL="0" lvl="0" indent="0" algn="l" defTabSz="800100">
            <a:lnSpc>
              <a:spcPct val="90000"/>
            </a:lnSpc>
            <a:spcBef>
              <a:spcPct val="0"/>
            </a:spcBef>
            <a:spcAft>
              <a:spcPct val="35000"/>
            </a:spcAft>
            <a:buNone/>
            <a:defRPr b="1"/>
          </a:pPr>
          <a:r>
            <a:rPr lang="en-US" sz="1800" b="1" u="sng" kern="1200" dirty="0">
              <a:latin typeface="Arial" panose="020B0604020202020204" pitchFamily="34" charset="0"/>
              <a:cs typeface="Arial" panose="020B0604020202020204" pitchFamily="34" charset="0"/>
            </a:rPr>
            <a:t>Financial Support:</a:t>
          </a:r>
          <a:endParaRPr lang="en-US" sz="1800" kern="1200" dirty="0">
            <a:latin typeface="Arial" panose="020B0604020202020204" pitchFamily="34" charset="0"/>
            <a:cs typeface="Arial" panose="020B0604020202020204" pitchFamily="34" charset="0"/>
          </a:endParaRPr>
        </a:p>
      </dsp:txBody>
      <dsp:txXfrm>
        <a:off x="563442" y="1820286"/>
        <a:ext cx="7519276" cy="426206"/>
      </dsp:txXfrm>
    </dsp:sp>
    <dsp:sp modelId="{9AF725AD-750C-415D-81E1-BC98987734F9}">
      <dsp:nvSpPr>
        <dsp:cNvPr id="0" name=""/>
        <dsp:cNvSpPr/>
      </dsp:nvSpPr>
      <dsp:spPr>
        <a:xfrm>
          <a:off x="0" y="3767149"/>
          <a:ext cx="10807700" cy="1184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798" tIns="333248" rIns="838798"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Non-monetary resources that are uniquely available to key personnel such as office or laboratory space, equipment, supplies, employees, scientific materials, and selection to a foreign “talents” or similar-type program. </a:t>
          </a:r>
        </a:p>
      </dsp:txBody>
      <dsp:txXfrm>
        <a:off x="0" y="3767149"/>
        <a:ext cx="10807700" cy="1184400"/>
      </dsp:txXfrm>
    </dsp:sp>
    <dsp:sp modelId="{268AD292-4137-4665-A052-E2700AD363E2}">
      <dsp:nvSpPr>
        <dsp:cNvPr id="0" name=""/>
        <dsp:cNvSpPr/>
      </dsp:nvSpPr>
      <dsp:spPr>
        <a:xfrm>
          <a:off x="540385" y="3530989"/>
          <a:ext cx="7565390" cy="472320"/>
        </a:xfrm>
        <a:prstGeom prst="roundRect">
          <a:avLst/>
        </a:prstGeom>
        <a:solidFill>
          <a:srgbClr val="6094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954" tIns="0" rIns="285954" bIns="0" numCol="1" spcCol="1270" anchor="ctr" anchorCtr="0">
          <a:noAutofit/>
        </a:bodyPr>
        <a:lstStyle/>
        <a:p>
          <a:pPr marL="0" lvl="0" indent="0" algn="l" defTabSz="800100">
            <a:lnSpc>
              <a:spcPct val="90000"/>
            </a:lnSpc>
            <a:spcBef>
              <a:spcPct val="0"/>
            </a:spcBef>
            <a:spcAft>
              <a:spcPct val="35000"/>
            </a:spcAft>
            <a:buNone/>
            <a:defRPr b="1"/>
          </a:pPr>
          <a:r>
            <a:rPr lang="en-US" sz="1800" b="1" u="sng" kern="1200" dirty="0">
              <a:latin typeface="Arial" panose="020B0604020202020204" pitchFamily="34" charset="0"/>
              <a:cs typeface="Arial" panose="020B0604020202020204" pitchFamily="34" charset="0"/>
            </a:rPr>
            <a:t>Non-Financial Resources:</a:t>
          </a:r>
          <a:endParaRPr lang="en-US" sz="1800" kern="1200" dirty="0">
            <a:latin typeface="Arial" panose="020B0604020202020204" pitchFamily="34" charset="0"/>
            <a:cs typeface="Arial" panose="020B0604020202020204" pitchFamily="34" charset="0"/>
          </a:endParaRPr>
        </a:p>
      </dsp:txBody>
      <dsp:txXfrm>
        <a:off x="563442" y="3554046"/>
        <a:ext cx="751927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F2750-0173-4F21-B302-A938F6FE919D}">
      <dsp:nvSpPr>
        <dsp:cNvPr id="0" name=""/>
        <dsp:cNvSpPr/>
      </dsp:nvSpPr>
      <dsp:spPr>
        <a:xfrm>
          <a:off x="0" y="1483600"/>
          <a:ext cx="6245225" cy="12168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Federal sponsors are directed to incorporate PIDs into electronic systems and grant and cooperative agreement application and disclosure processes. </a:t>
          </a:r>
        </a:p>
      </dsp:txBody>
      <dsp:txXfrm>
        <a:off x="59399" y="1542999"/>
        <a:ext cx="6126427" cy="1098002"/>
      </dsp:txXfrm>
    </dsp:sp>
    <dsp:sp modelId="{A403E0C1-8C0A-4FD5-9880-363D2209538C}">
      <dsp:nvSpPr>
        <dsp:cNvPr id="0" name=""/>
        <dsp:cNvSpPr/>
      </dsp:nvSpPr>
      <dsp:spPr>
        <a:xfrm>
          <a:off x="0" y="2887600"/>
          <a:ext cx="6245225" cy="121680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Biographical Sketch Common Form and Current &amp; Pending (Other Support) Common Form include a field for a PID.</a:t>
          </a:r>
        </a:p>
      </dsp:txBody>
      <dsp:txXfrm>
        <a:off x="59399" y="2946999"/>
        <a:ext cx="6126427" cy="10980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2CFA5-16A5-4C3C-ADEC-E9EDB2AA8A2A}"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A4408-B00E-4D67-B4AD-D66AB724E19E}" type="slidenum">
              <a:rPr lang="en-US" smtClean="0"/>
              <a:t>‹#›</a:t>
            </a:fld>
            <a:endParaRPr lang="en-US"/>
          </a:p>
        </p:txBody>
      </p:sp>
    </p:spTree>
    <p:extLst>
      <p:ext uri="{BB962C8B-B14F-4D97-AF65-F5344CB8AC3E}">
        <p14:creationId xmlns:p14="http://schemas.microsoft.com/office/powerpoint/2010/main" val="369333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u="none" dirty="0"/>
          </a:p>
        </p:txBody>
      </p:sp>
      <p:sp>
        <p:nvSpPr>
          <p:cNvPr id="4" name="Slide Number Placeholder 3"/>
          <p:cNvSpPr>
            <a:spLocks noGrp="1"/>
          </p:cNvSpPr>
          <p:nvPr>
            <p:ph type="sldNum" sz="quarter" idx="5"/>
          </p:nvPr>
        </p:nvSpPr>
        <p:spPr/>
        <p:txBody>
          <a:bodyPr/>
          <a:lstStyle/>
          <a:p>
            <a:fld id="{14DA4408-B00E-4D67-B4AD-D66AB724E19E}" type="slidenum">
              <a:rPr lang="en-US" smtClean="0"/>
              <a:t>1</a:t>
            </a:fld>
            <a:endParaRPr lang="en-US"/>
          </a:p>
        </p:txBody>
      </p:sp>
    </p:spTree>
    <p:extLst>
      <p:ext uri="{BB962C8B-B14F-4D97-AF65-F5344CB8AC3E}">
        <p14:creationId xmlns:p14="http://schemas.microsoft.com/office/powerpoint/2010/main" val="390144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11</a:t>
            </a:fld>
            <a:endParaRPr lang="en-US"/>
          </a:p>
        </p:txBody>
      </p:sp>
    </p:spTree>
    <p:extLst>
      <p:ext uri="{BB962C8B-B14F-4D97-AF65-F5344CB8AC3E}">
        <p14:creationId xmlns:p14="http://schemas.microsoft.com/office/powerpoint/2010/main" val="254414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12</a:t>
            </a:fld>
            <a:endParaRPr lang="en-US"/>
          </a:p>
        </p:txBody>
      </p:sp>
    </p:spTree>
    <p:extLst>
      <p:ext uri="{BB962C8B-B14F-4D97-AF65-F5344CB8AC3E}">
        <p14:creationId xmlns:p14="http://schemas.microsoft.com/office/powerpoint/2010/main" val="14012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13</a:t>
            </a:fld>
            <a:endParaRPr lang="en-US"/>
          </a:p>
        </p:txBody>
      </p:sp>
    </p:spTree>
    <p:extLst>
      <p:ext uri="{BB962C8B-B14F-4D97-AF65-F5344CB8AC3E}">
        <p14:creationId xmlns:p14="http://schemas.microsoft.com/office/powerpoint/2010/main" val="318430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14</a:t>
            </a:fld>
            <a:endParaRPr lang="en-US"/>
          </a:p>
        </p:txBody>
      </p:sp>
    </p:spTree>
    <p:extLst>
      <p:ext uri="{BB962C8B-B14F-4D97-AF65-F5344CB8AC3E}">
        <p14:creationId xmlns:p14="http://schemas.microsoft.com/office/powerpoint/2010/main" val="1544834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15</a:t>
            </a:fld>
            <a:endParaRPr lang="en-US"/>
          </a:p>
        </p:txBody>
      </p:sp>
    </p:spTree>
    <p:extLst>
      <p:ext uri="{BB962C8B-B14F-4D97-AF65-F5344CB8AC3E}">
        <p14:creationId xmlns:p14="http://schemas.microsoft.com/office/powerpoint/2010/main" val="3209925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E802-4218-DA8E-8657-19C416F55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CBFD49-DB03-21D0-112E-6A2774487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8C2AC-20EB-DC74-82D1-ECC7901B28B4}"/>
              </a:ext>
            </a:extLst>
          </p:cNvPr>
          <p:cNvSpPr>
            <a:spLocks noGrp="1"/>
          </p:cNvSpPr>
          <p:nvPr>
            <p:ph type="body" idx="1"/>
          </p:nvPr>
        </p:nvSpPr>
        <p:spPr/>
        <p:txBody>
          <a:bodyPr/>
          <a:lstStyle/>
          <a:p>
            <a:endParaRPr lang="en-US" sz="1800" b="0" i="0" u="none" strike="noStrike" baseline="0" dirty="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5DF74F80-50E8-AB2D-8B40-75668314AC4D}"/>
              </a:ext>
            </a:extLst>
          </p:cNvPr>
          <p:cNvSpPr>
            <a:spLocks noGrp="1"/>
          </p:cNvSpPr>
          <p:nvPr>
            <p:ph type="sldNum" sz="quarter" idx="5"/>
          </p:nvPr>
        </p:nvSpPr>
        <p:spPr/>
        <p:txBody>
          <a:bodyPr/>
          <a:lstStyle/>
          <a:p>
            <a:fld id="{14DA4408-B00E-4D67-B4AD-D66AB724E19E}" type="slidenum">
              <a:rPr lang="en-US" smtClean="0"/>
              <a:t>16</a:t>
            </a:fld>
            <a:endParaRPr lang="en-US"/>
          </a:p>
        </p:txBody>
      </p:sp>
    </p:spTree>
    <p:extLst>
      <p:ext uri="{BB962C8B-B14F-4D97-AF65-F5344CB8AC3E}">
        <p14:creationId xmlns:p14="http://schemas.microsoft.com/office/powerpoint/2010/main" val="1557752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EF40D-127D-4325-AB8D-EA5B4ADB7ADF}" type="slidenum">
              <a:rPr lang="en-US" smtClean="0"/>
              <a:pPr/>
              <a:t>43</a:t>
            </a:fld>
            <a:endParaRPr lang="en-US"/>
          </a:p>
        </p:txBody>
      </p:sp>
    </p:spTree>
    <p:extLst>
      <p:ext uri="{BB962C8B-B14F-4D97-AF65-F5344CB8AC3E}">
        <p14:creationId xmlns:p14="http://schemas.microsoft.com/office/powerpoint/2010/main" val="3409850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EF40D-127D-4325-AB8D-EA5B4ADB7ADF}" type="slidenum">
              <a:rPr lang="en-US" smtClean="0"/>
              <a:pPr/>
              <a:t>45</a:t>
            </a:fld>
            <a:endParaRPr lang="en-US"/>
          </a:p>
        </p:txBody>
      </p:sp>
    </p:spTree>
    <p:extLst>
      <p:ext uri="{BB962C8B-B14F-4D97-AF65-F5344CB8AC3E}">
        <p14:creationId xmlns:p14="http://schemas.microsoft.com/office/powerpoint/2010/main" val="3331111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EF40D-127D-4325-AB8D-EA5B4ADB7ADF}" type="slidenum">
              <a:rPr lang="en-US" smtClean="0"/>
              <a:pPr/>
              <a:t>46</a:t>
            </a:fld>
            <a:endParaRPr lang="en-US"/>
          </a:p>
        </p:txBody>
      </p:sp>
    </p:spTree>
    <p:extLst>
      <p:ext uri="{BB962C8B-B14F-4D97-AF65-F5344CB8AC3E}">
        <p14:creationId xmlns:p14="http://schemas.microsoft.com/office/powerpoint/2010/main" val="4026646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72EEC-4C5C-8657-B32C-CBB52B2D3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F9E519-E9BB-F5D7-30BD-0DA2DBE42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FF0EE-E329-C368-9B34-F32E8163DA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C957D0-A679-F2A2-9C15-61533EA4BD5F}"/>
              </a:ext>
            </a:extLst>
          </p:cNvPr>
          <p:cNvSpPr>
            <a:spLocks noGrp="1"/>
          </p:cNvSpPr>
          <p:nvPr>
            <p:ph type="sldNum" sz="quarter" idx="5"/>
          </p:nvPr>
        </p:nvSpPr>
        <p:spPr/>
        <p:txBody>
          <a:bodyPr/>
          <a:lstStyle/>
          <a:p>
            <a:fld id="{9706D261-4ACC-5E49-97C5-9D8FD2D9A3AF}" type="slidenum">
              <a:rPr lang="en-US" smtClean="0"/>
              <a:t>49</a:t>
            </a:fld>
            <a:endParaRPr lang="en-US" dirty="0"/>
          </a:p>
        </p:txBody>
      </p:sp>
    </p:spTree>
    <p:extLst>
      <p:ext uri="{BB962C8B-B14F-4D97-AF65-F5344CB8AC3E}">
        <p14:creationId xmlns:p14="http://schemas.microsoft.com/office/powerpoint/2010/main" val="419123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2</a:t>
            </a:fld>
            <a:endParaRPr lang="en-US"/>
          </a:p>
        </p:txBody>
      </p:sp>
    </p:spTree>
    <p:extLst>
      <p:ext uri="{BB962C8B-B14F-4D97-AF65-F5344CB8AC3E}">
        <p14:creationId xmlns:p14="http://schemas.microsoft.com/office/powerpoint/2010/main" val="2546839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9672A-53AF-E887-E722-023DCA5A0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8074D-4B47-2CD0-ECE9-265AA0FB9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01B49-8EE9-5898-1A1E-C14D813FB0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2BB1CD-8FB9-AF74-A706-606C4119E29C}"/>
              </a:ext>
            </a:extLst>
          </p:cNvPr>
          <p:cNvSpPr>
            <a:spLocks noGrp="1"/>
          </p:cNvSpPr>
          <p:nvPr>
            <p:ph type="sldNum" sz="quarter" idx="5"/>
          </p:nvPr>
        </p:nvSpPr>
        <p:spPr/>
        <p:txBody>
          <a:bodyPr/>
          <a:lstStyle/>
          <a:p>
            <a:fld id="{9706D261-4ACC-5E49-97C5-9D8FD2D9A3AF}" type="slidenum">
              <a:rPr lang="en-US" smtClean="0"/>
              <a:t>52</a:t>
            </a:fld>
            <a:endParaRPr lang="en-US" dirty="0"/>
          </a:p>
        </p:txBody>
      </p:sp>
    </p:spTree>
    <p:extLst>
      <p:ext uri="{BB962C8B-B14F-4D97-AF65-F5344CB8AC3E}">
        <p14:creationId xmlns:p14="http://schemas.microsoft.com/office/powerpoint/2010/main" val="3550868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9672A-53AF-E887-E722-023DCA5A0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8074D-4B47-2CD0-ECE9-265AA0FB9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01B49-8EE9-5898-1A1E-C14D813FB0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2BB1CD-8FB9-AF74-A706-606C4119E29C}"/>
              </a:ext>
            </a:extLst>
          </p:cNvPr>
          <p:cNvSpPr>
            <a:spLocks noGrp="1"/>
          </p:cNvSpPr>
          <p:nvPr>
            <p:ph type="sldNum" sz="quarter" idx="5"/>
          </p:nvPr>
        </p:nvSpPr>
        <p:spPr/>
        <p:txBody>
          <a:bodyPr/>
          <a:lstStyle/>
          <a:p>
            <a:fld id="{9706D261-4ACC-5E49-97C5-9D8FD2D9A3AF}" type="slidenum">
              <a:rPr lang="en-US" smtClean="0"/>
              <a:t>54</a:t>
            </a:fld>
            <a:endParaRPr lang="en-US" dirty="0"/>
          </a:p>
        </p:txBody>
      </p:sp>
    </p:spTree>
    <p:extLst>
      <p:ext uri="{BB962C8B-B14F-4D97-AF65-F5344CB8AC3E}">
        <p14:creationId xmlns:p14="http://schemas.microsoft.com/office/powerpoint/2010/main" val="3800913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D03AA-B292-6628-0879-4B5BF12CA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A6659-64E1-C0AF-5EDD-B3E331C19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908375-B504-B64B-F53F-54024688C0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6765F8-FD44-F94F-D0B3-2B82B0E02C7F}"/>
              </a:ext>
            </a:extLst>
          </p:cNvPr>
          <p:cNvSpPr>
            <a:spLocks noGrp="1"/>
          </p:cNvSpPr>
          <p:nvPr>
            <p:ph type="sldNum" sz="quarter" idx="5"/>
          </p:nvPr>
        </p:nvSpPr>
        <p:spPr/>
        <p:txBody>
          <a:bodyPr/>
          <a:lstStyle/>
          <a:p>
            <a:fld id="{9706D261-4ACC-5E49-97C5-9D8FD2D9A3AF}" type="slidenum">
              <a:rPr lang="en-US" smtClean="0"/>
              <a:t>56</a:t>
            </a:fld>
            <a:endParaRPr lang="en-US" dirty="0"/>
          </a:p>
        </p:txBody>
      </p:sp>
    </p:spTree>
    <p:extLst>
      <p:ext uri="{BB962C8B-B14F-4D97-AF65-F5344CB8AC3E}">
        <p14:creationId xmlns:p14="http://schemas.microsoft.com/office/powerpoint/2010/main" val="8086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51126-4725-06CE-585F-F32C977A4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E3ED8-8BBB-BB93-6752-791EC942E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AACEE-B0C6-EF8B-0F79-270B4935AA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2DF561-61EA-15BB-AE67-BDE3C407BB2B}"/>
              </a:ext>
            </a:extLst>
          </p:cNvPr>
          <p:cNvSpPr>
            <a:spLocks noGrp="1"/>
          </p:cNvSpPr>
          <p:nvPr>
            <p:ph type="sldNum" sz="quarter" idx="5"/>
          </p:nvPr>
        </p:nvSpPr>
        <p:spPr/>
        <p:txBody>
          <a:bodyPr/>
          <a:lstStyle/>
          <a:p>
            <a:fld id="{9706D261-4ACC-5E49-97C5-9D8FD2D9A3AF}" type="slidenum">
              <a:rPr lang="en-US" smtClean="0"/>
              <a:t>57</a:t>
            </a:fld>
            <a:endParaRPr lang="en-US" dirty="0"/>
          </a:p>
        </p:txBody>
      </p:sp>
    </p:spTree>
    <p:extLst>
      <p:ext uri="{BB962C8B-B14F-4D97-AF65-F5344CB8AC3E}">
        <p14:creationId xmlns:p14="http://schemas.microsoft.com/office/powerpoint/2010/main" val="16015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3</a:t>
            </a:fld>
            <a:endParaRPr lang="en-US"/>
          </a:p>
        </p:txBody>
      </p:sp>
    </p:spTree>
    <p:extLst>
      <p:ext uri="{BB962C8B-B14F-4D97-AF65-F5344CB8AC3E}">
        <p14:creationId xmlns:p14="http://schemas.microsoft.com/office/powerpoint/2010/main" val="186449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4</a:t>
            </a:fld>
            <a:endParaRPr lang="en-US"/>
          </a:p>
        </p:txBody>
      </p:sp>
    </p:spTree>
    <p:extLst>
      <p:ext uri="{BB962C8B-B14F-4D97-AF65-F5344CB8AC3E}">
        <p14:creationId xmlns:p14="http://schemas.microsoft.com/office/powerpoint/2010/main" val="257286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CF5C6-2EAA-7843-595A-6CEE6C9EB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2CA83-9D13-E5B0-AC44-5E96B0F0F3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A5F194-8FE2-B20A-8DCB-42A0CABEA267}"/>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0825B585-94D4-030B-EA63-DC030BB973E5}"/>
              </a:ext>
            </a:extLst>
          </p:cNvPr>
          <p:cNvSpPr>
            <a:spLocks noGrp="1"/>
          </p:cNvSpPr>
          <p:nvPr>
            <p:ph type="sldNum" sz="quarter" idx="5"/>
          </p:nvPr>
        </p:nvSpPr>
        <p:spPr/>
        <p:txBody>
          <a:bodyPr/>
          <a:lstStyle/>
          <a:p>
            <a:fld id="{14DA4408-B00E-4D67-B4AD-D66AB724E19E}" type="slidenum">
              <a:rPr lang="en-US" smtClean="0"/>
              <a:t>5</a:t>
            </a:fld>
            <a:endParaRPr lang="en-US"/>
          </a:p>
        </p:txBody>
      </p:sp>
    </p:spTree>
    <p:extLst>
      <p:ext uri="{BB962C8B-B14F-4D97-AF65-F5344CB8AC3E}">
        <p14:creationId xmlns:p14="http://schemas.microsoft.com/office/powerpoint/2010/main" val="29007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6</a:t>
            </a:fld>
            <a:endParaRPr lang="en-US"/>
          </a:p>
        </p:txBody>
      </p:sp>
    </p:spTree>
    <p:extLst>
      <p:ext uri="{BB962C8B-B14F-4D97-AF65-F5344CB8AC3E}">
        <p14:creationId xmlns:p14="http://schemas.microsoft.com/office/powerpoint/2010/main" val="125285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8</a:t>
            </a:fld>
            <a:endParaRPr lang="en-US"/>
          </a:p>
        </p:txBody>
      </p:sp>
    </p:spTree>
    <p:extLst>
      <p:ext uri="{BB962C8B-B14F-4D97-AF65-F5344CB8AC3E}">
        <p14:creationId xmlns:p14="http://schemas.microsoft.com/office/powerpoint/2010/main" val="391373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9</a:t>
            </a:fld>
            <a:endParaRPr lang="en-US"/>
          </a:p>
        </p:txBody>
      </p:sp>
    </p:spTree>
    <p:extLst>
      <p:ext uri="{BB962C8B-B14F-4D97-AF65-F5344CB8AC3E}">
        <p14:creationId xmlns:p14="http://schemas.microsoft.com/office/powerpoint/2010/main" val="641373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4DA4408-B00E-4D67-B4AD-D66AB724E19E}" type="slidenum">
              <a:rPr lang="en-US" smtClean="0"/>
              <a:t>10</a:t>
            </a:fld>
            <a:endParaRPr lang="en-US"/>
          </a:p>
        </p:txBody>
      </p:sp>
    </p:spTree>
    <p:extLst>
      <p:ext uri="{BB962C8B-B14F-4D97-AF65-F5344CB8AC3E}">
        <p14:creationId xmlns:p14="http://schemas.microsoft.com/office/powerpoint/2010/main" val="355032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D802-96CB-B9B6-3835-6BDD6A9DA7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04BB2F-943D-CD43-FAFE-EAD8275DA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7E8873-3443-CA2F-BA97-7826E27AEAE0}"/>
              </a:ext>
            </a:extLst>
          </p:cNvPr>
          <p:cNvSpPr>
            <a:spLocks noGrp="1"/>
          </p:cNvSpPr>
          <p:nvPr>
            <p:ph type="dt" sz="half" idx="10"/>
          </p:nvPr>
        </p:nvSpPr>
        <p:spPr/>
        <p:txBody>
          <a:bodyPr/>
          <a:lstStyle/>
          <a:p>
            <a:fld id="{F7D8C399-2172-4A03-B4AB-52BF51DCC21C}" type="datetimeFigureOut">
              <a:rPr lang="en-US" smtClean="0"/>
              <a:t>2/29/2024</a:t>
            </a:fld>
            <a:endParaRPr lang="en-US"/>
          </a:p>
        </p:txBody>
      </p:sp>
      <p:sp>
        <p:nvSpPr>
          <p:cNvPr id="5" name="Footer Placeholder 4">
            <a:extLst>
              <a:ext uri="{FF2B5EF4-FFF2-40B4-BE49-F238E27FC236}">
                <a16:creationId xmlns:a16="http://schemas.microsoft.com/office/drawing/2014/main" id="{E55734C9-CFBB-8307-24C3-3554F5F47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CA28C-1F21-C689-00CF-2120FA52FA44}"/>
              </a:ext>
            </a:extLst>
          </p:cNvPr>
          <p:cNvSpPr>
            <a:spLocks noGrp="1"/>
          </p:cNvSpPr>
          <p:nvPr>
            <p:ph type="sldNum" sz="quarter" idx="12"/>
          </p:nvPr>
        </p:nvSpPr>
        <p:spPr/>
        <p:txBody>
          <a:bodyPr/>
          <a:lstStyle/>
          <a:p>
            <a:fld id="{2F78393B-B81A-4D6F-B324-44D11CC920AF}" type="slidenum">
              <a:rPr lang="en-US" smtClean="0"/>
              <a:t>‹#›</a:t>
            </a:fld>
            <a:endParaRPr lang="en-US"/>
          </a:p>
        </p:txBody>
      </p:sp>
    </p:spTree>
    <p:extLst>
      <p:ext uri="{BB962C8B-B14F-4D97-AF65-F5344CB8AC3E}">
        <p14:creationId xmlns:p14="http://schemas.microsoft.com/office/powerpoint/2010/main" val="2591599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6F8D-CD71-69B1-783F-C28F1921AB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A1D0AD-CA2F-BEAE-A48B-BF6CBEAFDA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5C84F-2598-A90A-061A-B3DC7F4E3CE4}"/>
              </a:ext>
            </a:extLst>
          </p:cNvPr>
          <p:cNvSpPr>
            <a:spLocks noGrp="1"/>
          </p:cNvSpPr>
          <p:nvPr>
            <p:ph type="dt" sz="half" idx="10"/>
          </p:nvPr>
        </p:nvSpPr>
        <p:spPr/>
        <p:txBody>
          <a:bodyPr/>
          <a:lstStyle/>
          <a:p>
            <a:fld id="{F7D8C399-2172-4A03-B4AB-52BF51DCC21C}" type="datetimeFigureOut">
              <a:rPr lang="en-US" smtClean="0"/>
              <a:t>2/29/2024</a:t>
            </a:fld>
            <a:endParaRPr lang="en-US"/>
          </a:p>
        </p:txBody>
      </p:sp>
      <p:sp>
        <p:nvSpPr>
          <p:cNvPr id="5" name="Footer Placeholder 4">
            <a:extLst>
              <a:ext uri="{FF2B5EF4-FFF2-40B4-BE49-F238E27FC236}">
                <a16:creationId xmlns:a16="http://schemas.microsoft.com/office/drawing/2014/main" id="{88B01668-43C7-375D-0270-48841E8F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B58F8-5121-DB23-E550-50F3A6DA8559}"/>
              </a:ext>
            </a:extLst>
          </p:cNvPr>
          <p:cNvSpPr>
            <a:spLocks noGrp="1"/>
          </p:cNvSpPr>
          <p:nvPr>
            <p:ph type="sldNum" sz="quarter" idx="12"/>
          </p:nvPr>
        </p:nvSpPr>
        <p:spPr/>
        <p:txBody>
          <a:bodyPr/>
          <a:lstStyle/>
          <a:p>
            <a:fld id="{2F78393B-B81A-4D6F-B324-44D11CC920AF}" type="slidenum">
              <a:rPr lang="en-US" smtClean="0"/>
              <a:t>‹#›</a:t>
            </a:fld>
            <a:endParaRPr lang="en-US"/>
          </a:p>
        </p:txBody>
      </p:sp>
    </p:spTree>
    <p:extLst>
      <p:ext uri="{BB962C8B-B14F-4D97-AF65-F5344CB8AC3E}">
        <p14:creationId xmlns:p14="http://schemas.microsoft.com/office/powerpoint/2010/main" val="371239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62AE21-D0BB-EA3D-2F16-F6C242E718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2EB7F2-67E9-F099-07F6-CA13EF46F7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92137-F120-1E82-F0A9-BBBD36D01BF1}"/>
              </a:ext>
            </a:extLst>
          </p:cNvPr>
          <p:cNvSpPr>
            <a:spLocks noGrp="1"/>
          </p:cNvSpPr>
          <p:nvPr>
            <p:ph type="dt" sz="half" idx="10"/>
          </p:nvPr>
        </p:nvSpPr>
        <p:spPr/>
        <p:txBody>
          <a:bodyPr/>
          <a:lstStyle/>
          <a:p>
            <a:fld id="{F7D8C399-2172-4A03-B4AB-52BF51DCC21C}" type="datetimeFigureOut">
              <a:rPr lang="en-US" smtClean="0"/>
              <a:t>2/29/2024</a:t>
            </a:fld>
            <a:endParaRPr lang="en-US"/>
          </a:p>
        </p:txBody>
      </p:sp>
      <p:sp>
        <p:nvSpPr>
          <p:cNvPr id="5" name="Footer Placeholder 4">
            <a:extLst>
              <a:ext uri="{FF2B5EF4-FFF2-40B4-BE49-F238E27FC236}">
                <a16:creationId xmlns:a16="http://schemas.microsoft.com/office/drawing/2014/main" id="{C3DED630-05F8-127D-E1D7-3C759F5E8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85B6E-5632-EA44-A60B-754ED391FCE1}"/>
              </a:ext>
            </a:extLst>
          </p:cNvPr>
          <p:cNvSpPr>
            <a:spLocks noGrp="1"/>
          </p:cNvSpPr>
          <p:nvPr>
            <p:ph type="sldNum" sz="quarter" idx="12"/>
          </p:nvPr>
        </p:nvSpPr>
        <p:spPr/>
        <p:txBody>
          <a:bodyPr/>
          <a:lstStyle/>
          <a:p>
            <a:fld id="{2F78393B-B81A-4D6F-B324-44D11CC920AF}" type="slidenum">
              <a:rPr lang="en-US" smtClean="0"/>
              <a:t>‹#›</a:t>
            </a:fld>
            <a:endParaRPr lang="en-US"/>
          </a:p>
        </p:txBody>
      </p:sp>
    </p:spTree>
    <p:extLst>
      <p:ext uri="{BB962C8B-B14F-4D97-AF65-F5344CB8AC3E}">
        <p14:creationId xmlns:p14="http://schemas.microsoft.com/office/powerpoint/2010/main" val="4131535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844406" y="-864501"/>
            <a:ext cx="977953" cy="315669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userDrawn="1">
            <p:ph type="title" hasCustomPrompt="1"/>
          </p:nvPr>
        </p:nvSpPr>
        <p:spPr>
          <a:xfrm>
            <a:off x="670538" y="3688697"/>
            <a:ext cx="10312295" cy="1485992"/>
          </a:xfrm>
        </p:spPr>
        <p:txBody>
          <a:bodyPr anchor="ctr">
            <a:normAutofit/>
          </a:bodyPr>
          <a:lstStyle>
            <a:lvl1pPr>
              <a:lnSpc>
                <a:spcPct val="90000"/>
              </a:lnSpc>
              <a:defRPr sz="5333" b="1" i="0" spc="0" baseline="0">
                <a:solidFill>
                  <a:schemeClr val="bg1"/>
                </a:solidFill>
                <a:latin typeface="Arial"/>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707592" y="6279762"/>
            <a:ext cx="10312296" cy="370205"/>
          </a:xfrm>
        </p:spPr>
        <p:txBody>
          <a:bodyPr anchor="ctr">
            <a:noAutofit/>
          </a:bodyPr>
          <a:lstStyle>
            <a:lvl1pPr marL="0" indent="0">
              <a:buNone/>
              <a:defRPr sz="1467" b="1" spc="107" baseline="0">
                <a:solidFill>
                  <a:srgbClr val="A6A6A6"/>
                </a:solidFill>
                <a:latin typeface="Arial"/>
                <a:cs typeface="Arial"/>
              </a:defRPr>
            </a:lvl1pPr>
          </a:lstStyle>
          <a:p>
            <a:pPr lvl="0"/>
            <a:r>
              <a:rPr lang="en-US" dirty="0"/>
              <a:t>INDIANA UNIVERSITY</a:t>
            </a:r>
          </a:p>
        </p:txBody>
      </p:sp>
      <p:sp>
        <p:nvSpPr>
          <p:cNvPr id="9" name="Text Placeholder 19"/>
          <p:cNvSpPr>
            <a:spLocks noGrp="1"/>
          </p:cNvSpPr>
          <p:nvPr>
            <p:ph type="body" sz="quarter" idx="11" hasCustomPrompt="1"/>
          </p:nvPr>
        </p:nvSpPr>
        <p:spPr>
          <a:xfrm>
            <a:off x="707592" y="3258479"/>
            <a:ext cx="10312296" cy="336549"/>
          </a:xfrm>
        </p:spPr>
        <p:txBody>
          <a:bodyPr anchor="ctr">
            <a:noAutofit/>
          </a:bodyPr>
          <a:lstStyle>
            <a:lvl1pPr marL="0" indent="0">
              <a:buNone/>
              <a:defRPr sz="2400" b="0" spc="0" baseline="0">
                <a:solidFill>
                  <a:srgbClr val="A6A6A6"/>
                </a:solidFill>
                <a:latin typeface="Arial"/>
                <a:cs typeface="Arial"/>
              </a:defRPr>
            </a:lvl1pPr>
          </a:lstStyle>
          <a:p>
            <a:pPr lvl="0"/>
            <a:r>
              <a:rPr lang="en-US" dirty="0"/>
              <a:t>SUBHEAD OR NAME OF SCHOOL, DEPARTMENT, OR UNIT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00" y="775038"/>
            <a:ext cx="1718861" cy="1887729"/>
          </a:xfrm>
          <a:prstGeom prst="rect">
            <a:avLst/>
          </a:prstGeom>
        </p:spPr>
      </p:pic>
    </p:spTree>
    <p:extLst>
      <p:ext uri="{BB962C8B-B14F-4D97-AF65-F5344CB8AC3E}">
        <p14:creationId xmlns:p14="http://schemas.microsoft.com/office/powerpoint/2010/main" val="640363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838253" y="3187346"/>
            <a:ext cx="184731" cy="461665"/>
          </a:xfrm>
          <a:prstGeom prst="rect">
            <a:avLst/>
          </a:prstGeom>
          <a:noFill/>
        </p:spPr>
        <p:txBody>
          <a:bodyPr wrap="none" rtlCol="0">
            <a:spAutoFit/>
          </a:bodyPr>
          <a:lstStyle/>
          <a:p>
            <a:endParaRPr lang="en-US" sz="2400" dirty="0"/>
          </a:p>
        </p:txBody>
      </p:sp>
      <p:sp>
        <p:nvSpPr>
          <p:cNvPr id="10" name="TextBox 9"/>
          <p:cNvSpPr txBox="1"/>
          <p:nvPr userDrawn="1"/>
        </p:nvSpPr>
        <p:spPr>
          <a:xfrm>
            <a:off x="1838253" y="3187346"/>
            <a:ext cx="184731" cy="461665"/>
          </a:xfrm>
          <a:prstGeom prst="rect">
            <a:avLst/>
          </a:prstGeom>
          <a:noFill/>
        </p:spPr>
        <p:txBody>
          <a:bodyPr wrap="none" rtlCol="0">
            <a:spAutoFit/>
          </a:bodyPr>
          <a:lstStyle/>
          <a:p>
            <a:endParaRPr lang="en-US" sz="2400" dirty="0"/>
          </a:p>
        </p:txBody>
      </p:sp>
      <p:sp>
        <p:nvSpPr>
          <p:cNvPr id="11" name="TextBox 10"/>
          <p:cNvSpPr txBox="1"/>
          <p:nvPr userDrawn="1"/>
        </p:nvSpPr>
        <p:spPr>
          <a:xfrm>
            <a:off x="1838253" y="3187346"/>
            <a:ext cx="184731" cy="461665"/>
          </a:xfrm>
          <a:prstGeom prst="rect">
            <a:avLst/>
          </a:prstGeom>
          <a:noFill/>
        </p:spPr>
        <p:txBody>
          <a:bodyPr wrap="none" rtlCol="0">
            <a:spAutoFit/>
          </a:bodyPr>
          <a:lstStyle/>
          <a:p>
            <a:endParaRPr lang="en-US" sz="2400" dirty="0"/>
          </a:p>
        </p:txBody>
      </p:sp>
      <p:sp>
        <p:nvSpPr>
          <p:cNvPr id="14" name="Title 13"/>
          <p:cNvSpPr>
            <a:spLocks noGrp="1"/>
          </p:cNvSpPr>
          <p:nvPr>
            <p:ph type="title" hasCustomPrompt="1"/>
          </p:nvPr>
        </p:nvSpPr>
        <p:spPr>
          <a:xfrm>
            <a:off x="675592" y="3032696"/>
            <a:ext cx="9069976" cy="875880"/>
          </a:xfrm>
        </p:spPr>
        <p:txBody>
          <a:bodyPr anchor="ctr">
            <a:noAutofit/>
          </a:bodyPr>
          <a:lstStyle>
            <a:lvl1pPr>
              <a:defRPr sz="5333"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701508" y="2710382"/>
            <a:ext cx="4933949" cy="336549"/>
          </a:xfrm>
        </p:spPr>
        <p:txBody>
          <a:bodyPr anchor="ctr">
            <a:noAutofit/>
          </a:bodyPr>
          <a:lstStyle>
            <a:lvl1pPr marL="0" indent="0">
              <a:buNone/>
              <a:defRPr sz="1867" b="1" i="0" spc="67"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9923" y="2709333"/>
            <a:ext cx="198152" cy="1115608"/>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29200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6437" y="1012094"/>
            <a:ext cx="10672521" cy="932087"/>
          </a:xfrm>
        </p:spPr>
        <p:txBody>
          <a:bodyPr>
            <a:normAutofit/>
          </a:bodyPr>
          <a:lstStyle>
            <a:lvl1pPr>
              <a:defRPr sz="4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1277110"/>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 Placeholder 19"/>
          <p:cNvSpPr>
            <a:spLocks noGrp="1"/>
          </p:cNvSpPr>
          <p:nvPr>
            <p:ph type="body" sz="quarter" idx="10" hasCustomPrompt="1"/>
          </p:nvPr>
        </p:nvSpPr>
        <p:spPr>
          <a:xfrm>
            <a:off x="6445275" y="379930"/>
            <a:ext cx="4933949" cy="336549"/>
          </a:xfrm>
        </p:spPr>
        <p:txBody>
          <a:bodyPr>
            <a:noAutofit/>
          </a:bodyPr>
          <a:lstStyle>
            <a:lvl1pPr marL="0" indent="0" algn="r">
              <a:buNone/>
              <a:defRPr sz="1467" b="0" i="0" spc="0" baseline="0">
                <a:solidFill>
                  <a:srgbClr val="A6A6A6"/>
                </a:solidFill>
                <a:latin typeface="Arial"/>
                <a:cs typeface="Arial"/>
              </a:defRPr>
            </a:lvl1pPr>
          </a:lstStyle>
          <a:p>
            <a:pPr lvl="0"/>
            <a:r>
              <a:rPr lang="en-US" dirty="0"/>
              <a:t>SECTION TITLE OR SUBTITLE</a:t>
            </a:r>
          </a:p>
        </p:txBody>
      </p:sp>
      <p:sp>
        <p:nvSpPr>
          <p:cNvPr id="4" name="TextBox 3"/>
          <p:cNvSpPr txBox="1"/>
          <p:nvPr userDrawn="1"/>
        </p:nvSpPr>
        <p:spPr>
          <a:xfrm>
            <a:off x="4741334" y="4721413"/>
            <a:ext cx="184731" cy="461665"/>
          </a:xfrm>
          <a:prstGeom prst="rect">
            <a:avLst/>
          </a:prstGeom>
          <a:noFill/>
        </p:spPr>
        <p:txBody>
          <a:bodyPr wrap="none" rtlCol="0">
            <a:spAutoFit/>
          </a:bodyPr>
          <a:lstStyle/>
          <a:p>
            <a:endParaRPr lang="en-US" sz="2400" dirty="0"/>
          </a:p>
        </p:txBody>
      </p:sp>
      <p:sp>
        <p:nvSpPr>
          <p:cNvPr id="7" name="Text Placeholder 2"/>
          <p:cNvSpPr>
            <a:spLocks noGrp="1"/>
          </p:cNvSpPr>
          <p:nvPr>
            <p:ph idx="1" hasCustomPrompt="1"/>
          </p:nvPr>
        </p:nvSpPr>
        <p:spPr>
          <a:xfrm>
            <a:off x="691765" y="2172539"/>
            <a:ext cx="10687459" cy="3747511"/>
          </a:xfrm>
          <a:prstGeom prst="rect">
            <a:avLst/>
          </a:prstGeom>
        </p:spPr>
        <p:txBody>
          <a:bodyPr vert="horz" lIns="91440" tIns="45720" rIns="91440" bIns="45720" rtlCol="0">
            <a:normAutofit/>
          </a:bodyPr>
          <a:lstStyle>
            <a:lvl1pPr marL="457189" marR="0" indent="-457189" algn="l" defTabSz="609585" rtl="0" eaLnBrk="1" fontAlgn="auto" latinLnBrk="0" hangingPunct="1">
              <a:lnSpc>
                <a:spcPct val="100000"/>
              </a:lnSpc>
              <a:spcBef>
                <a:spcPts val="0"/>
              </a:spcBef>
              <a:spcAft>
                <a:spcPts val="2400"/>
              </a:spcAft>
              <a:buClr>
                <a:schemeClr val="tx1">
                  <a:lumMod val="50000"/>
                  <a:lumOff val="50000"/>
                </a:schemeClr>
              </a:buClr>
              <a:buSzPct val="100000"/>
              <a:buFont typeface="+mj-lt"/>
              <a:buAutoNum type="arabicPeriod"/>
              <a:tabLst/>
              <a:defRPr sz="2400">
                <a:solidFill>
                  <a:srgbClr val="404041"/>
                </a:solidFill>
                <a:latin typeface="Arial"/>
                <a:cs typeface="Arial"/>
              </a:defRPr>
            </a:lvl1pPr>
            <a:lvl2pPr>
              <a:lnSpc>
                <a:spcPct val="100000"/>
              </a:lnSpc>
              <a:defRPr sz="2133">
                <a:solidFill>
                  <a:srgbClr val="404041"/>
                </a:solidFill>
                <a:latin typeface="Arial"/>
                <a:cs typeface="Arial"/>
              </a:defRPr>
            </a:lvl2pPr>
            <a:lvl3pPr>
              <a:lnSpc>
                <a:spcPct val="100000"/>
              </a:lnSpc>
              <a:defRPr sz="2133">
                <a:solidFill>
                  <a:srgbClr val="404041"/>
                </a:solidFill>
                <a:latin typeface="Arial"/>
                <a:cs typeface="Arial"/>
              </a:defRPr>
            </a:lvl3pPr>
            <a:lvl4pPr>
              <a:lnSpc>
                <a:spcPct val="100000"/>
              </a:lnSpc>
              <a:defRPr sz="2133">
                <a:solidFill>
                  <a:srgbClr val="404041"/>
                </a:solidFill>
                <a:latin typeface="Arial"/>
                <a:cs typeface="Arial"/>
              </a:defRPr>
            </a:lvl4pPr>
            <a:lvl5pPr>
              <a:lnSpc>
                <a:spcPct val="100000"/>
              </a:lnSpc>
              <a:defRPr sz="2133">
                <a:solidFill>
                  <a:srgbClr val="404041"/>
                </a:solidFill>
                <a:latin typeface="Arial"/>
                <a:cs typeface="Arial"/>
              </a:defRPr>
            </a:lvl5pPr>
          </a:lstStyle>
          <a:p>
            <a:pPr lvl="0"/>
            <a:r>
              <a:rPr lang="en-US" dirty="0"/>
              <a:t>Click to edit master subtitle style</a:t>
            </a:r>
          </a:p>
        </p:txBody>
      </p:sp>
      <p:grpSp>
        <p:nvGrpSpPr>
          <p:cNvPr id="12" name="Group 11"/>
          <p:cNvGrpSpPr/>
          <p:nvPr userDrawn="1"/>
        </p:nvGrpSpPr>
        <p:grpSpPr>
          <a:xfrm>
            <a:off x="-41050" y="6215357"/>
            <a:ext cx="12304889" cy="705284"/>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TextBox 20"/>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043950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00406" y="619182"/>
            <a:ext cx="6080772" cy="1039091"/>
          </a:xfrm>
          <a:prstGeom prst="rect">
            <a:avLst/>
          </a:prstGeom>
        </p:spPr>
        <p:txBody>
          <a:bodyPr vert="horz" lIns="91440" tIns="45720" rIns="91440" bIns="45720" rtlCol="0" anchor="ctr">
            <a:noAutofit/>
          </a:bodyPr>
          <a:lstStyle>
            <a:lvl1pPr>
              <a:defRPr sz="32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700406" y="1922839"/>
            <a:ext cx="6080772"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7430746" y="0"/>
            <a:ext cx="4761255" cy="6858000"/>
          </a:xfrm>
        </p:spPr>
        <p:txBody>
          <a:bodyPr/>
          <a:lstStyle/>
          <a:p>
            <a:r>
              <a:rPr lang="en-US"/>
              <a:t>Click icon to add picture</a:t>
            </a:r>
          </a:p>
        </p:txBody>
      </p:sp>
      <p:sp>
        <p:nvSpPr>
          <p:cNvPr id="17" name="Rectangle 16"/>
          <p:cNvSpPr/>
          <p:nvPr userDrawn="1"/>
        </p:nvSpPr>
        <p:spPr>
          <a:xfrm>
            <a:off x="0" y="649067"/>
            <a:ext cx="110219"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847071" y="6336172"/>
            <a:ext cx="516263"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065" y="6401518"/>
            <a:ext cx="344276" cy="327725"/>
          </a:xfrm>
          <a:prstGeom prst="rect">
            <a:avLst/>
          </a:prstGeom>
        </p:spPr>
      </p:pic>
    </p:spTree>
    <p:extLst>
      <p:ext uri="{BB962C8B-B14F-4D97-AF65-F5344CB8AC3E}">
        <p14:creationId xmlns:p14="http://schemas.microsoft.com/office/powerpoint/2010/main" val="1856186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with footer: white">
    <p:spTree>
      <p:nvGrpSpPr>
        <p:cNvPr id="1" name=""/>
        <p:cNvGrpSpPr/>
        <p:nvPr/>
      </p:nvGrpSpPr>
      <p:grpSpPr>
        <a:xfrm>
          <a:off x="0" y="0"/>
          <a:ext cx="0" cy="0"/>
          <a:chOff x="0" y="0"/>
          <a:chExt cx="0" cy="0"/>
        </a:xfrm>
      </p:grpSpPr>
      <p:grpSp>
        <p:nvGrpSpPr>
          <p:cNvPr id="8" name="Group 7"/>
          <p:cNvGrpSpPr/>
          <p:nvPr userDrawn="1"/>
        </p:nvGrpSpPr>
        <p:grpSpPr>
          <a:xfrm>
            <a:off x="-41050" y="6215357"/>
            <a:ext cx="12304889" cy="705284"/>
            <a:chOff x="-30788" y="4661517"/>
            <a:chExt cx="9228667" cy="528963"/>
          </a:xfrm>
        </p:grpSpPr>
        <p:sp>
          <p:nvSpPr>
            <p:cNvPr id="9" name="Rectangle 8"/>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Box 11"/>
            <p:cNvSpPr txBox="1"/>
            <p:nvPr userDrawn="1"/>
          </p:nvSpPr>
          <p:spPr>
            <a:xfrm>
              <a:off x="1030972" y="4835279"/>
              <a:ext cx="3613600" cy="207749"/>
            </a:xfrm>
            <a:prstGeom prst="rect">
              <a:avLst/>
            </a:prstGeom>
            <a:noFill/>
          </p:spPr>
          <p:txBody>
            <a:bodyPr wrap="square" rtlCol="0" anchor="ctr">
              <a:spAutoFit/>
            </a:bodyPr>
            <a:lstStyle/>
            <a:p>
              <a:r>
                <a:rPr lang="en-US" sz="1200" dirty="0">
                  <a:solidFill>
                    <a:srgbClr val="FFFFFF"/>
                  </a:solidFill>
                </a:rPr>
                <a:t>INDIANA UNIVERSITY</a:t>
              </a:r>
            </a:p>
          </p:txBody>
        </p:sp>
      </p:gr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93" y="6019792"/>
            <a:ext cx="912775" cy="1002449"/>
          </a:xfrm>
          <a:prstGeom prst="rect">
            <a:avLst/>
          </a:prstGeom>
        </p:spPr>
      </p:pic>
    </p:spTree>
    <p:extLst>
      <p:ext uri="{BB962C8B-B14F-4D97-AF65-F5344CB8AC3E}">
        <p14:creationId xmlns:p14="http://schemas.microsoft.com/office/powerpoint/2010/main" val="180780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28F8-0FC8-BD49-69C3-90AF4C17C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848BE-D32C-4F73-C4B0-A9CBE0F923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804AB-1256-5585-09BD-7A927DA090FF}"/>
              </a:ext>
            </a:extLst>
          </p:cNvPr>
          <p:cNvSpPr>
            <a:spLocks noGrp="1"/>
          </p:cNvSpPr>
          <p:nvPr>
            <p:ph type="dt" sz="half" idx="10"/>
          </p:nvPr>
        </p:nvSpPr>
        <p:spPr/>
        <p:txBody>
          <a:bodyPr/>
          <a:lstStyle/>
          <a:p>
            <a:fld id="{F7D8C399-2172-4A03-B4AB-52BF51DCC21C}" type="datetimeFigureOut">
              <a:rPr lang="en-US" smtClean="0"/>
              <a:t>2/29/2024</a:t>
            </a:fld>
            <a:endParaRPr lang="en-US"/>
          </a:p>
        </p:txBody>
      </p:sp>
      <p:sp>
        <p:nvSpPr>
          <p:cNvPr id="5" name="Footer Placeholder 4">
            <a:extLst>
              <a:ext uri="{FF2B5EF4-FFF2-40B4-BE49-F238E27FC236}">
                <a16:creationId xmlns:a16="http://schemas.microsoft.com/office/drawing/2014/main" id="{9B4EDD3B-BC66-C2E9-743B-E9DCAC4D6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06655-E9D5-A545-ACAA-D6C2780845CA}"/>
              </a:ext>
            </a:extLst>
          </p:cNvPr>
          <p:cNvSpPr>
            <a:spLocks noGrp="1"/>
          </p:cNvSpPr>
          <p:nvPr>
            <p:ph type="sldNum" sz="quarter" idx="12"/>
          </p:nvPr>
        </p:nvSpPr>
        <p:spPr/>
        <p:txBody>
          <a:bodyPr/>
          <a:lstStyle/>
          <a:p>
            <a:fld id="{2F78393B-B81A-4D6F-B324-44D11CC920AF}" type="slidenum">
              <a:rPr lang="en-US" smtClean="0"/>
              <a:t>‹#›</a:t>
            </a:fld>
            <a:endParaRPr lang="en-US"/>
          </a:p>
        </p:txBody>
      </p:sp>
    </p:spTree>
    <p:extLst>
      <p:ext uri="{BB962C8B-B14F-4D97-AF65-F5344CB8AC3E}">
        <p14:creationId xmlns:p14="http://schemas.microsoft.com/office/powerpoint/2010/main" val="344374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0700-2501-97E1-7260-38F66B1B10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DBCF62-AF05-50B5-3B89-EDBAA11142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B10750-9650-DBD8-D2D1-EB9C88A3E67D}"/>
              </a:ext>
            </a:extLst>
          </p:cNvPr>
          <p:cNvSpPr>
            <a:spLocks noGrp="1"/>
          </p:cNvSpPr>
          <p:nvPr>
            <p:ph type="dt" sz="half" idx="10"/>
          </p:nvPr>
        </p:nvSpPr>
        <p:spPr/>
        <p:txBody>
          <a:bodyPr/>
          <a:lstStyle/>
          <a:p>
            <a:fld id="{F7D8C399-2172-4A03-B4AB-52BF51DCC21C}" type="datetimeFigureOut">
              <a:rPr lang="en-US" smtClean="0"/>
              <a:t>2/29/2024</a:t>
            </a:fld>
            <a:endParaRPr lang="en-US"/>
          </a:p>
        </p:txBody>
      </p:sp>
      <p:sp>
        <p:nvSpPr>
          <p:cNvPr id="5" name="Footer Placeholder 4">
            <a:extLst>
              <a:ext uri="{FF2B5EF4-FFF2-40B4-BE49-F238E27FC236}">
                <a16:creationId xmlns:a16="http://schemas.microsoft.com/office/drawing/2014/main" id="{A8AF778E-4C5F-47FE-0220-CFEB6A1C6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6F33F-9A9B-53FE-0E37-AE7C8E5C5F8D}"/>
              </a:ext>
            </a:extLst>
          </p:cNvPr>
          <p:cNvSpPr>
            <a:spLocks noGrp="1"/>
          </p:cNvSpPr>
          <p:nvPr>
            <p:ph type="sldNum" sz="quarter" idx="12"/>
          </p:nvPr>
        </p:nvSpPr>
        <p:spPr/>
        <p:txBody>
          <a:bodyPr/>
          <a:lstStyle/>
          <a:p>
            <a:fld id="{2F78393B-B81A-4D6F-B324-44D11CC920AF}" type="slidenum">
              <a:rPr lang="en-US" smtClean="0"/>
              <a:t>‹#›</a:t>
            </a:fld>
            <a:endParaRPr lang="en-US"/>
          </a:p>
        </p:txBody>
      </p:sp>
    </p:spTree>
    <p:extLst>
      <p:ext uri="{BB962C8B-B14F-4D97-AF65-F5344CB8AC3E}">
        <p14:creationId xmlns:p14="http://schemas.microsoft.com/office/powerpoint/2010/main" val="4211380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DFD3-8212-2FA6-F81E-0C60D8A817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39BE1-E5B7-DB8E-46C4-77362E67E7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065CF9-1772-6A05-73E8-F4E8730800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8680E-D94E-AF84-F97B-B796012F4754}"/>
              </a:ext>
            </a:extLst>
          </p:cNvPr>
          <p:cNvSpPr>
            <a:spLocks noGrp="1"/>
          </p:cNvSpPr>
          <p:nvPr>
            <p:ph type="dt" sz="half" idx="10"/>
          </p:nvPr>
        </p:nvSpPr>
        <p:spPr/>
        <p:txBody>
          <a:bodyPr/>
          <a:lstStyle/>
          <a:p>
            <a:fld id="{F7D8C399-2172-4A03-B4AB-52BF51DCC21C}" type="datetimeFigureOut">
              <a:rPr lang="en-US" smtClean="0"/>
              <a:t>2/29/2024</a:t>
            </a:fld>
            <a:endParaRPr lang="en-US"/>
          </a:p>
        </p:txBody>
      </p:sp>
      <p:sp>
        <p:nvSpPr>
          <p:cNvPr id="6" name="Footer Placeholder 5">
            <a:extLst>
              <a:ext uri="{FF2B5EF4-FFF2-40B4-BE49-F238E27FC236}">
                <a16:creationId xmlns:a16="http://schemas.microsoft.com/office/drawing/2014/main" id="{2D782D11-1178-55E9-0731-916513A67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86851C-594A-BBB8-AD85-53DC4E9778F3}"/>
              </a:ext>
            </a:extLst>
          </p:cNvPr>
          <p:cNvSpPr>
            <a:spLocks noGrp="1"/>
          </p:cNvSpPr>
          <p:nvPr>
            <p:ph type="sldNum" sz="quarter" idx="12"/>
          </p:nvPr>
        </p:nvSpPr>
        <p:spPr/>
        <p:txBody>
          <a:bodyPr/>
          <a:lstStyle/>
          <a:p>
            <a:fld id="{2F78393B-B81A-4D6F-B324-44D11CC920AF}" type="slidenum">
              <a:rPr lang="en-US" smtClean="0"/>
              <a:t>‹#›</a:t>
            </a:fld>
            <a:endParaRPr lang="en-US"/>
          </a:p>
        </p:txBody>
      </p:sp>
    </p:spTree>
    <p:extLst>
      <p:ext uri="{BB962C8B-B14F-4D97-AF65-F5344CB8AC3E}">
        <p14:creationId xmlns:p14="http://schemas.microsoft.com/office/powerpoint/2010/main" val="282606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E05E-56F7-28C7-1F34-A1B167D825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E9B3F9-60CE-516E-43BD-41A0047B5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8E752-0FD7-24F6-8A1B-2E3F748C1D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B19541-3D22-019A-89AC-9FF279FA9F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26BBF9-5405-1DB9-490D-413052430F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62C290-AD16-F50D-9C29-0127D7B652AA}"/>
              </a:ext>
            </a:extLst>
          </p:cNvPr>
          <p:cNvSpPr>
            <a:spLocks noGrp="1"/>
          </p:cNvSpPr>
          <p:nvPr>
            <p:ph type="dt" sz="half" idx="10"/>
          </p:nvPr>
        </p:nvSpPr>
        <p:spPr/>
        <p:txBody>
          <a:bodyPr/>
          <a:lstStyle/>
          <a:p>
            <a:fld id="{F7D8C399-2172-4A03-B4AB-52BF51DCC21C}" type="datetimeFigureOut">
              <a:rPr lang="en-US" smtClean="0"/>
              <a:t>2/29/2024</a:t>
            </a:fld>
            <a:endParaRPr lang="en-US"/>
          </a:p>
        </p:txBody>
      </p:sp>
      <p:sp>
        <p:nvSpPr>
          <p:cNvPr id="8" name="Footer Placeholder 7">
            <a:extLst>
              <a:ext uri="{FF2B5EF4-FFF2-40B4-BE49-F238E27FC236}">
                <a16:creationId xmlns:a16="http://schemas.microsoft.com/office/drawing/2014/main" id="{D0E78B0D-3207-DF0B-B1E1-F626F0FE7D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CA7FCE-7137-3E6E-659B-2CA0782AA3BE}"/>
              </a:ext>
            </a:extLst>
          </p:cNvPr>
          <p:cNvSpPr>
            <a:spLocks noGrp="1"/>
          </p:cNvSpPr>
          <p:nvPr>
            <p:ph type="sldNum" sz="quarter" idx="12"/>
          </p:nvPr>
        </p:nvSpPr>
        <p:spPr/>
        <p:txBody>
          <a:bodyPr/>
          <a:lstStyle/>
          <a:p>
            <a:fld id="{2F78393B-B81A-4D6F-B324-44D11CC920AF}" type="slidenum">
              <a:rPr lang="en-US" smtClean="0"/>
              <a:t>‹#›</a:t>
            </a:fld>
            <a:endParaRPr lang="en-US"/>
          </a:p>
        </p:txBody>
      </p:sp>
    </p:spTree>
    <p:extLst>
      <p:ext uri="{BB962C8B-B14F-4D97-AF65-F5344CB8AC3E}">
        <p14:creationId xmlns:p14="http://schemas.microsoft.com/office/powerpoint/2010/main" val="1900670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FDD7-F80C-FBDF-B95D-F574538EEB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E9FCB4-5B0D-44E7-E0BE-7B5BF0BAF0DA}"/>
              </a:ext>
            </a:extLst>
          </p:cNvPr>
          <p:cNvSpPr>
            <a:spLocks noGrp="1"/>
          </p:cNvSpPr>
          <p:nvPr>
            <p:ph type="dt" sz="half" idx="10"/>
          </p:nvPr>
        </p:nvSpPr>
        <p:spPr/>
        <p:txBody>
          <a:bodyPr/>
          <a:lstStyle/>
          <a:p>
            <a:fld id="{F7D8C399-2172-4A03-B4AB-52BF51DCC21C}" type="datetimeFigureOut">
              <a:rPr lang="en-US" smtClean="0"/>
              <a:t>2/29/2024</a:t>
            </a:fld>
            <a:endParaRPr lang="en-US"/>
          </a:p>
        </p:txBody>
      </p:sp>
      <p:sp>
        <p:nvSpPr>
          <p:cNvPr id="4" name="Footer Placeholder 3">
            <a:extLst>
              <a:ext uri="{FF2B5EF4-FFF2-40B4-BE49-F238E27FC236}">
                <a16:creationId xmlns:a16="http://schemas.microsoft.com/office/drawing/2014/main" id="{0DCEE1DC-0F2D-F741-C670-53085B03A1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9B1A26-F8CD-68E4-1F06-417EBC03894C}"/>
              </a:ext>
            </a:extLst>
          </p:cNvPr>
          <p:cNvSpPr>
            <a:spLocks noGrp="1"/>
          </p:cNvSpPr>
          <p:nvPr>
            <p:ph type="sldNum" sz="quarter" idx="12"/>
          </p:nvPr>
        </p:nvSpPr>
        <p:spPr/>
        <p:txBody>
          <a:bodyPr/>
          <a:lstStyle/>
          <a:p>
            <a:fld id="{2F78393B-B81A-4D6F-B324-44D11CC920AF}" type="slidenum">
              <a:rPr lang="en-US" smtClean="0"/>
              <a:t>‹#›</a:t>
            </a:fld>
            <a:endParaRPr lang="en-US"/>
          </a:p>
        </p:txBody>
      </p:sp>
    </p:spTree>
    <p:extLst>
      <p:ext uri="{BB962C8B-B14F-4D97-AF65-F5344CB8AC3E}">
        <p14:creationId xmlns:p14="http://schemas.microsoft.com/office/powerpoint/2010/main" val="128000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EB904E-27B5-2DDC-FDB6-CAD83900E3CB}"/>
              </a:ext>
            </a:extLst>
          </p:cNvPr>
          <p:cNvSpPr>
            <a:spLocks noGrp="1"/>
          </p:cNvSpPr>
          <p:nvPr>
            <p:ph type="dt" sz="half" idx="10"/>
          </p:nvPr>
        </p:nvSpPr>
        <p:spPr/>
        <p:txBody>
          <a:bodyPr/>
          <a:lstStyle/>
          <a:p>
            <a:fld id="{F7D8C399-2172-4A03-B4AB-52BF51DCC21C}" type="datetimeFigureOut">
              <a:rPr lang="en-US" smtClean="0"/>
              <a:t>2/29/2024</a:t>
            </a:fld>
            <a:endParaRPr lang="en-US"/>
          </a:p>
        </p:txBody>
      </p:sp>
      <p:sp>
        <p:nvSpPr>
          <p:cNvPr id="3" name="Footer Placeholder 2">
            <a:extLst>
              <a:ext uri="{FF2B5EF4-FFF2-40B4-BE49-F238E27FC236}">
                <a16:creationId xmlns:a16="http://schemas.microsoft.com/office/drawing/2014/main" id="{B2606085-AF6B-B90B-DBAC-FECE8FFF47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EAC49D-FDEF-FA1B-7F6D-8AE49CB3A687}"/>
              </a:ext>
            </a:extLst>
          </p:cNvPr>
          <p:cNvSpPr>
            <a:spLocks noGrp="1"/>
          </p:cNvSpPr>
          <p:nvPr>
            <p:ph type="sldNum" sz="quarter" idx="12"/>
          </p:nvPr>
        </p:nvSpPr>
        <p:spPr/>
        <p:txBody>
          <a:bodyPr/>
          <a:lstStyle/>
          <a:p>
            <a:fld id="{2F78393B-B81A-4D6F-B324-44D11CC920AF}" type="slidenum">
              <a:rPr lang="en-US" smtClean="0"/>
              <a:t>‹#›</a:t>
            </a:fld>
            <a:endParaRPr lang="en-US"/>
          </a:p>
        </p:txBody>
      </p:sp>
    </p:spTree>
    <p:extLst>
      <p:ext uri="{BB962C8B-B14F-4D97-AF65-F5344CB8AC3E}">
        <p14:creationId xmlns:p14="http://schemas.microsoft.com/office/powerpoint/2010/main" val="4075385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9ECC-293F-5417-E082-A1609C861F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3A263-D2C2-5D0B-95F1-715779FAB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FE96B0-43DC-6BB1-A6B6-92A1578FF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F76AE-AAEC-E2C8-F9D3-DA12D7B1A739}"/>
              </a:ext>
            </a:extLst>
          </p:cNvPr>
          <p:cNvSpPr>
            <a:spLocks noGrp="1"/>
          </p:cNvSpPr>
          <p:nvPr>
            <p:ph type="dt" sz="half" idx="10"/>
          </p:nvPr>
        </p:nvSpPr>
        <p:spPr/>
        <p:txBody>
          <a:bodyPr/>
          <a:lstStyle/>
          <a:p>
            <a:fld id="{F7D8C399-2172-4A03-B4AB-52BF51DCC21C}" type="datetimeFigureOut">
              <a:rPr lang="en-US" smtClean="0"/>
              <a:t>2/29/2024</a:t>
            </a:fld>
            <a:endParaRPr lang="en-US"/>
          </a:p>
        </p:txBody>
      </p:sp>
      <p:sp>
        <p:nvSpPr>
          <p:cNvPr id="6" name="Footer Placeholder 5">
            <a:extLst>
              <a:ext uri="{FF2B5EF4-FFF2-40B4-BE49-F238E27FC236}">
                <a16:creationId xmlns:a16="http://schemas.microsoft.com/office/drawing/2014/main" id="{CD337FE5-5FFF-386D-F6FD-8A7983109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4B159-257F-3C18-64ED-A5BC796587E3}"/>
              </a:ext>
            </a:extLst>
          </p:cNvPr>
          <p:cNvSpPr>
            <a:spLocks noGrp="1"/>
          </p:cNvSpPr>
          <p:nvPr>
            <p:ph type="sldNum" sz="quarter" idx="12"/>
          </p:nvPr>
        </p:nvSpPr>
        <p:spPr/>
        <p:txBody>
          <a:bodyPr/>
          <a:lstStyle/>
          <a:p>
            <a:fld id="{2F78393B-B81A-4D6F-B324-44D11CC920AF}" type="slidenum">
              <a:rPr lang="en-US" smtClean="0"/>
              <a:t>‹#›</a:t>
            </a:fld>
            <a:endParaRPr lang="en-US"/>
          </a:p>
        </p:txBody>
      </p:sp>
    </p:spTree>
    <p:extLst>
      <p:ext uri="{BB962C8B-B14F-4D97-AF65-F5344CB8AC3E}">
        <p14:creationId xmlns:p14="http://schemas.microsoft.com/office/powerpoint/2010/main" val="107424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B234C-C25D-B6D3-5D0E-6E4072313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CF522D-3259-51F6-5618-D2D13C4294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83E6EA-5123-EDDE-4580-3C6FCB84E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912D2E-4476-8E2C-387E-191E95DF24CE}"/>
              </a:ext>
            </a:extLst>
          </p:cNvPr>
          <p:cNvSpPr>
            <a:spLocks noGrp="1"/>
          </p:cNvSpPr>
          <p:nvPr>
            <p:ph type="dt" sz="half" idx="10"/>
          </p:nvPr>
        </p:nvSpPr>
        <p:spPr/>
        <p:txBody>
          <a:bodyPr/>
          <a:lstStyle/>
          <a:p>
            <a:fld id="{F7D8C399-2172-4A03-B4AB-52BF51DCC21C}" type="datetimeFigureOut">
              <a:rPr lang="en-US" smtClean="0"/>
              <a:t>2/29/2024</a:t>
            </a:fld>
            <a:endParaRPr lang="en-US"/>
          </a:p>
        </p:txBody>
      </p:sp>
      <p:sp>
        <p:nvSpPr>
          <p:cNvPr id="6" name="Footer Placeholder 5">
            <a:extLst>
              <a:ext uri="{FF2B5EF4-FFF2-40B4-BE49-F238E27FC236}">
                <a16:creationId xmlns:a16="http://schemas.microsoft.com/office/drawing/2014/main" id="{A4665A59-DAC6-BF42-ACAA-1617404803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26EF8-13CC-9B05-CF58-B469785581F0}"/>
              </a:ext>
            </a:extLst>
          </p:cNvPr>
          <p:cNvSpPr>
            <a:spLocks noGrp="1"/>
          </p:cNvSpPr>
          <p:nvPr>
            <p:ph type="sldNum" sz="quarter" idx="12"/>
          </p:nvPr>
        </p:nvSpPr>
        <p:spPr/>
        <p:txBody>
          <a:bodyPr/>
          <a:lstStyle/>
          <a:p>
            <a:fld id="{2F78393B-B81A-4D6F-B324-44D11CC920AF}" type="slidenum">
              <a:rPr lang="en-US" smtClean="0"/>
              <a:t>‹#›</a:t>
            </a:fld>
            <a:endParaRPr lang="en-US"/>
          </a:p>
        </p:txBody>
      </p:sp>
    </p:spTree>
    <p:extLst>
      <p:ext uri="{BB962C8B-B14F-4D97-AF65-F5344CB8AC3E}">
        <p14:creationId xmlns:p14="http://schemas.microsoft.com/office/powerpoint/2010/main" val="138435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723C20-E541-5989-9A26-D5DBCF66C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210A1-1474-EAA8-BAA3-3DD60BE86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BF7FF-BDF9-E7AC-7CA4-4434663C5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8C399-2172-4A03-B4AB-52BF51DCC21C}" type="datetimeFigureOut">
              <a:rPr lang="en-US" smtClean="0"/>
              <a:t>2/29/2024</a:t>
            </a:fld>
            <a:endParaRPr lang="en-US"/>
          </a:p>
        </p:txBody>
      </p:sp>
      <p:sp>
        <p:nvSpPr>
          <p:cNvPr id="5" name="Footer Placeholder 4">
            <a:extLst>
              <a:ext uri="{FF2B5EF4-FFF2-40B4-BE49-F238E27FC236}">
                <a16:creationId xmlns:a16="http://schemas.microsoft.com/office/drawing/2014/main" id="{B8AFC223-23C1-C5D5-06D2-579234614B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480074-44B9-3A1E-E22D-E575D38806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8393B-B81A-4D6F-B324-44D11CC920AF}" type="slidenum">
              <a:rPr lang="en-US" smtClean="0"/>
              <a:t>‹#›</a:t>
            </a:fld>
            <a:endParaRPr lang="en-US"/>
          </a:p>
        </p:txBody>
      </p:sp>
    </p:spTree>
    <p:extLst>
      <p:ext uri="{BB962C8B-B14F-4D97-AF65-F5344CB8AC3E}">
        <p14:creationId xmlns:p14="http://schemas.microsoft.com/office/powerpoint/2010/main" val="4264424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nsf.gov/bfa/dias/policy/nspm_disclosuretable/nspm33_disclosuretable_sept2022.pdf" TargetMode="External"/><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guides.libraries.indiana.edu/ORCID-IU" TargetMode="External"/><Relationship Id="rId2" Type="http://schemas.openxmlformats.org/officeDocument/2006/relationships/hyperlink" Target="https://orcid.iupui.edu/index.html" TargetMode="Externa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hyperlink" Target="https://grants.nih.gov/grants/forms/all-forms-and-formats?filter=format-pages" TargetMode="Externa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s://rso.iu.edu/education-outreach/nsf.html"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https://www.cogr.edu/sites/default/files/Quick%20Reference%20Table%20to%20Current%20and%20Upcoming%20Federal%20Agency%20Requirements%20COGR%20Update%20Nov%202023.pdf" TargetMode="External"/><Relationship Id="rId5" Type="http://schemas.openxmlformats.org/officeDocument/2006/relationships/hyperlink" Target="https://www.whitehouse.gov/wp-content/uploads/2022/01/010422-NSPM-33-Implementation-Guidance.pdf" TargetMode="External"/><Relationship Id="rId4" Type="http://schemas.openxmlformats.org/officeDocument/2006/relationships/hyperlink" Target="mailto:rsohelp@iu.edu"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38" y="3688697"/>
            <a:ext cx="10877995" cy="1041347"/>
          </a:xfrm>
        </p:spPr>
        <p:txBody>
          <a:bodyPr>
            <a:normAutofit fontScale="90000"/>
          </a:bodyPr>
          <a:lstStyle/>
          <a:p>
            <a:r>
              <a:rPr lang="en-US" sz="4100" dirty="0"/>
              <a:t>National Security Presidential Memorandum 33</a:t>
            </a:r>
            <a:br>
              <a:rPr lang="en-US" sz="3200" dirty="0"/>
            </a:br>
            <a:r>
              <a:rPr lang="en-US" sz="2400" dirty="0"/>
              <a:t>Disclosure Standards and Compliance, and How It Impacts You</a:t>
            </a:r>
            <a:endParaRPr lang="en-US" sz="3200" dirty="0"/>
          </a:p>
        </p:txBody>
      </p:sp>
      <p:sp>
        <p:nvSpPr>
          <p:cNvPr id="3" name="Text Placeholder 2"/>
          <p:cNvSpPr>
            <a:spLocks noGrp="1"/>
          </p:cNvSpPr>
          <p:nvPr>
            <p:ph type="body" sz="quarter" idx="10"/>
          </p:nvPr>
        </p:nvSpPr>
        <p:spPr/>
        <p:txBody>
          <a:bodyPr/>
          <a:lstStyle/>
          <a:p>
            <a:r>
              <a:rPr lang="en-US" dirty="0"/>
              <a:t>INDIANA UNIVERSITY</a:t>
            </a:r>
          </a:p>
        </p:txBody>
      </p:sp>
      <p:sp>
        <p:nvSpPr>
          <p:cNvPr id="4" name="Text Placeholder 3"/>
          <p:cNvSpPr>
            <a:spLocks noGrp="1"/>
          </p:cNvSpPr>
          <p:nvPr>
            <p:ph type="body" sz="quarter" idx="11"/>
          </p:nvPr>
        </p:nvSpPr>
        <p:spPr/>
        <p:txBody>
          <a:bodyPr/>
          <a:lstStyle/>
          <a:p>
            <a:r>
              <a:rPr lang="en-US" dirty="0"/>
              <a:t>IU Research</a:t>
            </a:r>
          </a:p>
        </p:txBody>
      </p:sp>
    </p:spTree>
    <p:extLst>
      <p:ext uri="{BB962C8B-B14F-4D97-AF65-F5344CB8AC3E}">
        <p14:creationId xmlns:p14="http://schemas.microsoft.com/office/powerpoint/2010/main" val="91901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16B8-4C11-25F1-78CF-1F5E35ABEA59}"/>
              </a:ext>
            </a:extLst>
          </p:cNvPr>
          <p:cNvSpPr>
            <a:spLocks noGrp="1"/>
          </p:cNvSpPr>
          <p:nvPr>
            <p:ph type="ctrTitle"/>
          </p:nvPr>
        </p:nvSpPr>
        <p:spPr/>
        <p:txBody>
          <a:bodyPr/>
          <a:lstStyle/>
          <a:p>
            <a:r>
              <a:rPr lang="en-US" dirty="0"/>
              <a:t>Research Security Office Overview</a:t>
            </a:r>
            <a:r>
              <a:rPr lang="en-US" dirty="0">
                <a:solidFill>
                  <a:schemeClr val="bg1"/>
                </a:solidFill>
              </a:rPr>
              <a:t> 3</a:t>
            </a:r>
          </a:p>
        </p:txBody>
      </p:sp>
      <p:sp>
        <p:nvSpPr>
          <p:cNvPr id="3" name="Text Placeholder 2">
            <a:extLst>
              <a:ext uri="{FF2B5EF4-FFF2-40B4-BE49-F238E27FC236}">
                <a16:creationId xmlns:a16="http://schemas.microsoft.com/office/drawing/2014/main" id="{85223F45-F83B-17BC-AA6E-320A1C161757}"/>
              </a:ext>
            </a:extLst>
          </p:cNvPr>
          <p:cNvSpPr>
            <a:spLocks noGrp="1"/>
          </p:cNvSpPr>
          <p:nvPr>
            <p:ph type="body" sz="quarter" idx="10"/>
          </p:nvPr>
        </p:nvSpPr>
        <p:spPr/>
        <p:txBody>
          <a:bodyPr/>
          <a:lstStyle/>
          <a:p>
            <a:r>
              <a:rPr lang="en-US" dirty="0"/>
              <a:t>Research Security Program</a:t>
            </a:r>
          </a:p>
        </p:txBody>
      </p:sp>
      <p:sp>
        <p:nvSpPr>
          <p:cNvPr id="4" name="Content Placeholder 3">
            <a:extLst>
              <a:ext uri="{FF2B5EF4-FFF2-40B4-BE49-F238E27FC236}">
                <a16:creationId xmlns:a16="http://schemas.microsoft.com/office/drawing/2014/main" id="{B210C22D-A78C-4765-2167-3C0CCC8BFC89}"/>
              </a:ext>
            </a:extLst>
          </p:cNvPr>
          <p:cNvSpPr>
            <a:spLocks noGrp="1"/>
          </p:cNvSpPr>
          <p:nvPr>
            <p:ph idx="1"/>
          </p:nvPr>
        </p:nvSpPr>
        <p:spPr/>
        <p:txBody>
          <a:bodyPr/>
          <a:lstStyle/>
          <a:p>
            <a:pPr marL="0" indent="0">
              <a:buNone/>
            </a:pPr>
            <a:r>
              <a:rPr lang="en-US" dirty="0"/>
              <a:t>We want to support you and our mission through:</a:t>
            </a:r>
          </a:p>
          <a:p>
            <a:pPr marL="342900" indent="-342900">
              <a:buFont typeface="Arial" panose="020B0604020202020204" pitchFamily="34" charset="0"/>
              <a:buChar char="•"/>
            </a:pPr>
            <a:r>
              <a:rPr lang="en-US" dirty="0"/>
              <a:t>Engagement on research security topics like cybersecurity, foreign travel security, malign influence and insider risk.</a:t>
            </a:r>
          </a:p>
          <a:p>
            <a:pPr marL="342900" indent="-342900">
              <a:buFont typeface="Arial" panose="020B0604020202020204" pitchFamily="34" charset="0"/>
              <a:buChar char="•"/>
            </a:pPr>
            <a:r>
              <a:rPr lang="en-US" dirty="0"/>
              <a:t>Identifying research security concerns and suggesting appropriate mitigation efforts.</a:t>
            </a:r>
          </a:p>
          <a:p>
            <a:pPr marL="342900" indent="-342900">
              <a:buFont typeface="Arial" panose="020B0604020202020204" pitchFamily="34" charset="0"/>
              <a:buChar char="•"/>
            </a:pPr>
            <a:r>
              <a:rPr lang="en-US" dirty="0"/>
              <a:t>Advising, assisting, and training researchers on related regulations, security awareness, and information security.</a:t>
            </a:r>
          </a:p>
        </p:txBody>
      </p:sp>
    </p:spTree>
    <p:extLst>
      <p:ext uri="{BB962C8B-B14F-4D97-AF65-F5344CB8AC3E}">
        <p14:creationId xmlns:p14="http://schemas.microsoft.com/office/powerpoint/2010/main" val="35152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057B-34F0-1D69-A78D-122DBDF0559D}"/>
              </a:ext>
            </a:extLst>
          </p:cNvPr>
          <p:cNvSpPr>
            <a:spLocks noGrp="1"/>
          </p:cNvSpPr>
          <p:nvPr>
            <p:ph type="ctrTitle"/>
          </p:nvPr>
        </p:nvSpPr>
        <p:spPr/>
        <p:txBody>
          <a:bodyPr/>
          <a:lstStyle/>
          <a:p>
            <a:r>
              <a:rPr lang="en-US" dirty="0"/>
              <a:t>Research Security Office Overview</a:t>
            </a:r>
            <a:r>
              <a:rPr lang="en-US" dirty="0">
                <a:solidFill>
                  <a:schemeClr val="bg1"/>
                </a:solidFill>
              </a:rPr>
              <a:t> 4</a:t>
            </a:r>
          </a:p>
        </p:txBody>
      </p:sp>
      <p:sp>
        <p:nvSpPr>
          <p:cNvPr id="3" name="Text Placeholder 2">
            <a:extLst>
              <a:ext uri="{FF2B5EF4-FFF2-40B4-BE49-F238E27FC236}">
                <a16:creationId xmlns:a16="http://schemas.microsoft.com/office/drawing/2014/main" id="{A00AE6F7-278D-B22E-519E-7EA816467C45}"/>
              </a:ext>
            </a:extLst>
          </p:cNvPr>
          <p:cNvSpPr>
            <a:spLocks noGrp="1"/>
          </p:cNvSpPr>
          <p:nvPr>
            <p:ph type="body" sz="quarter" idx="10"/>
          </p:nvPr>
        </p:nvSpPr>
        <p:spPr/>
        <p:txBody>
          <a:bodyPr/>
          <a:lstStyle/>
          <a:p>
            <a:r>
              <a:rPr lang="en-US" dirty="0"/>
              <a:t>Research Security Program</a:t>
            </a:r>
          </a:p>
        </p:txBody>
      </p:sp>
      <p:sp>
        <p:nvSpPr>
          <p:cNvPr id="4" name="Content Placeholder 3">
            <a:extLst>
              <a:ext uri="{FF2B5EF4-FFF2-40B4-BE49-F238E27FC236}">
                <a16:creationId xmlns:a16="http://schemas.microsoft.com/office/drawing/2014/main" id="{5AB5F4BB-6597-9DC8-E188-FC5A3608E395}"/>
              </a:ext>
            </a:extLst>
          </p:cNvPr>
          <p:cNvSpPr>
            <a:spLocks noGrp="1"/>
          </p:cNvSpPr>
          <p:nvPr>
            <p:ph idx="1"/>
          </p:nvPr>
        </p:nvSpPr>
        <p:spPr/>
        <p:txBody>
          <a:bodyPr/>
          <a:lstStyle/>
          <a:p>
            <a:pPr marL="0" indent="0">
              <a:buNone/>
            </a:pPr>
            <a:r>
              <a:rPr lang="en-US" dirty="0"/>
              <a:t>Visit us at rso.iu.edu to learn more about how we can serve you! </a:t>
            </a:r>
          </a:p>
        </p:txBody>
      </p:sp>
      <p:pic>
        <p:nvPicPr>
          <p:cNvPr id="6" name="Picture 5" descr="&quot;We will strive to promote a secure research environment, all while maintaining an emphasis an open scientific and scholarly collaboration with a global perspective.&quot; - Collin Rich, Chief Research Security Officer">
            <a:extLst>
              <a:ext uri="{FF2B5EF4-FFF2-40B4-BE49-F238E27FC236}">
                <a16:creationId xmlns:a16="http://schemas.microsoft.com/office/drawing/2014/main" id="{D0378D62-3C01-232E-53B0-AC015E83E3E8}"/>
              </a:ext>
            </a:extLst>
          </p:cNvPr>
          <p:cNvPicPr>
            <a:picLocks noChangeAspect="1"/>
          </p:cNvPicPr>
          <p:nvPr/>
        </p:nvPicPr>
        <p:blipFill>
          <a:blip r:embed="rId3"/>
          <a:stretch>
            <a:fillRect/>
          </a:stretch>
        </p:blipFill>
        <p:spPr>
          <a:xfrm>
            <a:off x="1351888" y="2826924"/>
            <a:ext cx="9488224" cy="2438740"/>
          </a:xfrm>
          <a:prstGeom prst="rect">
            <a:avLst/>
          </a:prstGeom>
        </p:spPr>
      </p:pic>
    </p:spTree>
    <p:extLst>
      <p:ext uri="{BB962C8B-B14F-4D97-AF65-F5344CB8AC3E}">
        <p14:creationId xmlns:p14="http://schemas.microsoft.com/office/powerpoint/2010/main" val="238103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9344-2A7C-81C1-105F-02BEC2E1CAA6}"/>
              </a:ext>
            </a:extLst>
          </p:cNvPr>
          <p:cNvSpPr>
            <a:spLocks noGrp="1"/>
          </p:cNvSpPr>
          <p:nvPr>
            <p:ph type="ctrTitle"/>
          </p:nvPr>
        </p:nvSpPr>
        <p:spPr/>
        <p:txBody>
          <a:bodyPr>
            <a:normAutofit fontScale="90000"/>
          </a:bodyPr>
          <a:lstStyle/>
          <a:p>
            <a:r>
              <a:rPr lang="en-US" dirty="0"/>
              <a:t>Research Security Program </a:t>
            </a:r>
            <a:br>
              <a:rPr lang="en-US" dirty="0"/>
            </a:br>
            <a:r>
              <a:rPr lang="en-US" dirty="0"/>
              <a:t>NSPM-33 Requirements</a:t>
            </a:r>
          </a:p>
        </p:txBody>
      </p:sp>
      <p:sp>
        <p:nvSpPr>
          <p:cNvPr id="3" name="Text Placeholder 2">
            <a:extLst>
              <a:ext uri="{FF2B5EF4-FFF2-40B4-BE49-F238E27FC236}">
                <a16:creationId xmlns:a16="http://schemas.microsoft.com/office/drawing/2014/main" id="{E82E6132-30E2-56DE-C165-7C36AF2F32E6}"/>
              </a:ext>
            </a:extLst>
          </p:cNvPr>
          <p:cNvSpPr>
            <a:spLocks noGrp="1"/>
          </p:cNvSpPr>
          <p:nvPr>
            <p:ph type="body" sz="quarter" idx="10"/>
          </p:nvPr>
        </p:nvSpPr>
        <p:spPr/>
        <p:txBody>
          <a:bodyPr/>
          <a:lstStyle/>
          <a:p>
            <a:r>
              <a:rPr lang="en-US" dirty="0"/>
              <a:t>Research Security Program</a:t>
            </a:r>
          </a:p>
        </p:txBody>
      </p:sp>
      <p:sp>
        <p:nvSpPr>
          <p:cNvPr id="4" name="Content Placeholder 3">
            <a:extLst>
              <a:ext uri="{FF2B5EF4-FFF2-40B4-BE49-F238E27FC236}">
                <a16:creationId xmlns:a16="http://schemas.microsoft.com/office/drawing/2014/main" id="{BD6D7911-468A-F8F5-E819-D1FE3BCD7FA8}"/>
              </a:ext>
            </a:extLst>
          </p:cNvPr>
          <p:cNvSpPr>
            <a:spLocks noGrp="1"/>
          </p:cNvSpPr>
          <p:nvPr>
            <p:ph idx="1"/>
          </p:nvPr>
        </p:nvSpPr>
        <p:spPr/>
        <p:txBody>
          <a:bodyPr/>
          <a:lstStyle/>
          <a:p>
            <a:pPr marL="342900" indent="-342900">
              <a:buFont typeface="Arial" panose="020B0604020202020204" pitchFamily="34" charset="0"/>
              <a:buChar char="•"/>
            </a:pPr>
            <a:r>
              <a:rPr lang="en-US" dirty="0"/>
              <a:t>Establishment of Research Security Program</a:t>
            </a:r>
          </a:p>
          <a:p>
            <a:pPr marL="342900" indent="-342900">
              <a:buFont typeface="Arial" panose="020B0604020202020204" pitchFamily="34" charset="0"/>
              <a:buChar char="•"/>
            </a:pPr>
            <a:r>
              <a:rPr lang="en-US" dirty="0"/>
              <a:t>Research Security Training</a:t>
            </a:r>
          </a:p>
          <a:p>
            <a:pPr marL="342900" indent="-342900">
              <a:buFont typeface="Arial" panose="020B0604020202020204" pitchFamily="34" charset="0"/>
              <a:buChar char="•"/>
            </a:pPr>
            <a:r>
              <a:rPr lang="en-US" dirty="0"/>
              <a:t>Foreign Travel Security</a:t>
            </a:r>
          </a:p>
          <a:p>
            <a:pPr marL="342900" indent="-342900">
              <a:buFont typeface="Arial" panose="020B0604020202020204" pitchFamily="34" charset="0"/>
              <a:buChar char="•"/>
            </a:pPr>
            <a:r>
              <a:rPr lang="en-US" dirty="0"/>
              <a:t>Cybersecurity </a:t>
            </a:r>
          </a:p>
          <a:p>
            <a:pPr marL="342900" indent="-342900">
              <a:buFont typeface="Arial" panose="020B0604020202020204" pitchFamily="34" charset="0"/>
              <a:buChar char="•"/>
            </a:pPr>
            <a:r>
              <a:rPr lang="en-US" dirty="0"/>
              <a:t>Export Control Training</a:t>
            </a:r>
          </a:p>
        </p:txBody>
      </p:sp>
    </p:spTree>
    <p:extLst>
      <p:ext uri="{BB962C8B-B14F-4D97-AF65-F5344CB8AC3E}">
        <p14:creationId xmlns:p14="http://schemas.microsoft.com/office/powerpoint/2010/main" val="2408206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C109-74E6-38CA-ACE7-6E170FAA518A}"/>
              </a:ext>
            </a:extLst>
          </p:cNvPr>
          <p:cNvSpPr>
            <a:spLocks noGrp="1"/>
          </p:cNvSpPr>
          <p:nvPr>
            <p:ph type="ctrTitle"/>
          </p:nvPr>
        </p:nvSpPr>
        <p:spPr/>
        <p:txBody>
          <a:bodyPr>
            <a:normAutofit fontScale="90000"/>
          </a:bodyPr>
          <a:lstStyle/>
          <a:p>
            <a:r>
              <a:rPr lang="en-US" dirty="0"/>
              <a:t>NSPM-33 Requirement</a:t>
            </a:r>
            <a:br>
              <a:rPr lang="en-US" dirty="0"/>
            </a:br>
            <a:r>
              <a:rPr lang="en-US" sz="2700" dirty="0"/>
              <a:t>Establishment of Program</a:t>
            </a:r>
            <a:endParaRPr lang="en-US" dirty="0"/>
          </a:p>
        </p:txBody>
      </p:sp>
      <p:sp>
        <p:nvSpPr>
          <p:cNvPr id="3" name="Text Placeholder 2">
            <a:extLst>
              <a:ext uri="{FF2B5EF4-FFF2-40B4-BE49-F238E27FC236}">
                <a16:creationId xmlns:a16="http://schemas.microsoft.com/office/drawing/2014/main" id="{B7C0CAE1-E37D-E84B-AAD9-EDD0CD10D0D2}"/>
              </a:ext>
            </a:extLst>
          </p:cNvPr>
          <p:cNvSpPr>
            <a:spLocks noGrp="1"/>
          </p:cNvSpPr>
          <p:nvPr>
            <p:ph type="body" sz="quarter" idx="10"/>
          </p:nvPr>
        </p:nvSpPr>
        <p:spPr/>
        <p:txBody>
          <a:bodyPr/>
          <a:lstStyle/>
          <a:p>
            <a:r>
              <a:rPr lang="en-US" dirty="0"/>
              <a:t>Research Security Program</a:t>
            </a:r>
          </a:p>
        </p:txBody>
      </p:sp>
      <p:sp>
        <p:nvSpPr>
          <p:cNvPr id="4" name="Content Placeholder 3">
            <a:extLst>
              <a:ext uri="{FF2B5EF4-FFF2-40B4-BE49-F238E27FC236}">
                <a16:creationId xmlns:a16="http://schemas.microsoft.com/office/drawing/2014/main" id="{013D1B7D-E05C-EB53-C912-83181D295402}"/>
              </a:ext>
            </a:extLst>
          </p:cNvPr>
          <p:cNvSpPr>
            <a:spLocks noGrp="1"/>
          </p:cNvSpPr>
          <p:nvPr>
            <p:ph idx="1"/>
          </p:nvPr>
        </p:nvSpPr>
        <p:spPr/>
        <p:txBody>
          <a:bodyPr/>
          <a:lstStyle/>
          <a:p>
            <a:pPr marL="0" indent="0">
              <a:buNone/>
            </a:pPr>
            <a:r>
              <a:rPr lang="en-US" i="1" dirty="0"/>
              <a:t>Section 4(g) of NSPM-33 directs that by January 14, 2022, “heads of funding agencies shall require that research institutions receiving Federal science and engineering support in excess of 50 million dollars per year certify to the funding agency that the institution has established and operates a research security program. </a:t>
            </a:r>
          </a:p>
        </p:txBody>
      </p:sp>
    </p:spTree>
    <p:extLst>
      <p:ext uri="{BB962C8B-B14F-4D97-AF65-F5344CB8AC3E}">
        <p14:creationId xmlns:p14="http://schemas.microsoft.com/office/powerpoint/2010/main" val="197403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C109-74E6-38CA-ACE7-6E170FAA518A}"/>
              </a:ext>
            </a:extLst>
          </p:cNvPr>
          <p:cNvSpPr>
            <a:spLocks noGrp="1"/>
          </p:cNvSpPr>
          <p:nvPr>
            <p:ph type="ctrTitle"/>
          </p:nvPr>
        </p:nvSpPr>
        <p:spPr/>
        <p:txBody>
          <a:bodyPr>
            <a:normAutofit fontScale="90000"/>
          </a:bodyPr>
          <a:lstStyle/>
          <a:p>
            <a:r>
              <a:rPr lang="en-US" dirty="0"/>
              <a:t>NSPM-33 Requirement</a:t>
            </a:r>
            <a:br>
              <a:rPr lang="en-US" dirty="0"/>
            </a:br>
            <a:r>
              <a:rPr lang="en-US" sz="2700" dirty="0"/>
              <a:t>Research Security Training</a:t>
            </a:r>
            <a:endParaRPr lang="en-US" dirty="0"/>
          </a:p>
        </p:txBody>
      </p:sp>
      <p:sp>
        <p:nvSpPr>
          <p:cNvPr id="3" name="Text Placeholder 2">
            <a:extLst>
              <a:ext uri="{FF2B5EF4-FFF2-40B4-BE49-F238E27FC236}">
                <a16:creationId xmlns:a16="http://schemas.microsoft.com/office/drawing/2014/main" id="{B7C0CAE1-E37D-E84B-AAD9-EDD0CD10D0D2}"/>
              </a:ext>
            </a:extLst>
          </p:cNvPr>
          <p:cNvSpPr>
            <a:spLocks noGrp="1"/>
          </p:cNvSpPr>
          <p:nvPr>
            <p:ph type="body" sz="quarter" idx="10"/>
          </p:nvPr>
        </p:nvSpPr>
        <p:spPr/>
        <p:txBody>
          <a:bodyPr/>
          <a:lstStyle/>
          <a:p>
            <a:r>
              <a:rPr lang="en-US" dirty="0"/>
              <a:t>Research Security Program</a:t>
            </a:r>
          </a:p>
        </p:txBody>
      </p:sp>
      <p:sp>
        <p:nvSpPr>
          <p:cNvPr id="4" name="Content Placeholder 3">
            <a:extLst>
              <a:ext uri="{FF2B5EF4-FFF2-40B4-BE49-F238E27FC236}">
                <a16:creationId xmlns:a16="http://schemas.microsoft.com/office/drawing/2014/main" id="{013D1B7D-E05C-EB53-C912-83181D295402}"/>
              </a:ext>
            </a:extLst>
          </p:cNvPr>
          <p:cNvSpPr>
            <a:spLocks noGrp="1"/>
          </p:cNvSpPr>
          <p:nvPr>
            <p:ph idx="1"/>
          </p:nvPr>
        </p:nvSpPr>
        <p:spPr/>
        <p:txBody>
          <a:bodyPr>
            <a:normAutofit fontScale="92500"/>
          </a:bodyPr>
          <a:lstStyle/>
          <a:p>
            <a:pPr marL="0" indent="0">
              <a:buNone/>
            </a:pPr>
            <a:r>
              <a:rPr lang="en-US" dirty="0"/>
              <a:t>Principal Investigators, Co-Principal Investigators, and Key Persons must certify completion of research security training, which includes the following components:</a:t>
            </a:r>
          </a:p>
          <a:p>
            <a:pPr marL="342900" indent="-342900">
              <a:buFont typeface="Arial" panose="020B0604020202020204" pitchFamily="34" charset="0"/>
              <a:buChar char="•"/>
            </a:pPr>
            <a:r>
              <a:rPr lang="en-US" dirty="0"/>
              <a:t>Research Security Threat Awareness</a:t>
            </a:r>
          </a:p>
          <a:p>
            <a:pPr marL="342900" indent="-342900">
              <a:buFont typeface="Arial" panose="020B0604020202020204" pitchFamily="34" charset="0"/>
              <a:buChar char="•"/>
            </a:pPr>
            <a:r>
              <a:rPr lang="en-US" dirty="0"/>
              <a:t>Insider Risk Awareness</a:t>
            </a:r>
          </a:p>
          <a:p>
            <a:pPr marL="342900" indent="-342900">
              <a:buFont typeface="Arial" panose="020B0604020202020204" pitchFamily="34" charset="0"/>
              <a:buChar char="•"/>
            </a:pPr>
            <a:r>
              <a:rPr lang="en-US" dirty="0"/>
              <a:t>Research Security Incident Response</a:t>
            </a:r>
          </a:p>
          <a:p>
            <a:pPr marL="0" indent="0">
              <a:buNone/>
            </a:pPr>
            <a:r>
              <a:rPr lang="en-US" dirty="0"/>
              <a:t>Training is required as part of onboarding of new personnel as well as regular refresher training.</a:t>
            </a:r>
          </a:p>
        </p:txBody>
      </p:sp>
    </p:spTree>
    <p:extLst>
      <p:ext uri="{BB962C8B-B14F-4D97-AF65-F5344CB8AC3E}">
        <p14:creationId xmlns:p14="http://schemas.microsoft.com/office/powerpoint/2010/main" val="2025131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C109-74E6-38CA-ACE7-6E170FAA518A}"/>
              </a:ext>
            </a:extLst>
          </p:cNvPr>
          <p:cNvSpPr>
            <a:spLocks noGrp="1"/>
          </p:cNvSpPr>
          <p:nvPr>
            <p:ph type="ctrTitle"/>
          </p:nvPr>
        </p:nvSpPr>
        <p:spPr/>
        <p:txBody>
          <a:bodyPr>
            <a:normAutofit fontScale="90000"/>
          </a:bodyPr>
          <a:lstStyle/>
          <a:p>
            <a:r>
              <a:rPr lang="en-US" dirty="0"/>
              <a:t>NSPM-33 Requirement</a:t>
            </a:r>
            <a:br>
              <a:rPr lang="en-US" dirty="0"/>
            </a:br>
            <a:r>
              <a:rPr lang="en-US" sz="2700" dirty="0"/>
              <a:t>Foreign Travel Security</a:t>
            </a:r>
            <a:endParaRPr lang="en-US" dirty="0"/>
          </a:p>
        </p:txBody>
      </p:sp>
      <p:sp>
        <p:nvSpPr>
          <p:cNvPr id="3" name="Text Placeholder 2">
            <a:extLst>
              <a:ext uri="{FF2B5EF4-FFF2-40B4-BE49-F238E27FC236}">
                <a16:creationId xmlns:a16="http://schemas.microsoft.com/office/drawing/2014/main" id="{B7C0CAE1-E37D-E84B-AAD9-EDD0CD10D0D2}"/>
              </a:ext>
            </a:extLst>
          </p:cNvPr>
          <p:cNvSpPr>
            <a:spLocks noGrp="1"/>
          </p:cNvSpPr>
          <p:nvPr>
            <p:ph type="body" sz="quarter" idx="10"/>
          </p:nvPr>
        </p:nvSpPr>
        <p:spPr/>
        <p:txBody>
          <a:bodyPr/>
          <a:lstStyle/>
          <a:p>
            <a:r>
              <a:rPr lang="en-US" dirty="0"/>
              <a:t>Research Security Program</a:t>
            </a:r>
          </a:p>
        </p:txBody>
      </p:sp>
      <p:sp>
        <p:nvSpPr>
          <p:cNvPr id="4" name="Content Placeholder 3">
            <a:extLst>
              <a:ext uri="{FF2B5EF4-FFF2-40B4-BE49-F238E27FC236}">
                <a16:creationId xmlns:a16="http://schemas.microsoft.com/office/drawing/2014/main" id="{013D1B7D-E05C-EB53-C912-83181D295402}"/>
              </a:ext>
            </a:extLst>
          </p:cNvPr>
          <p:cNvSpPr>
            <a:spLocks noGrp="1"/>
          </p:cNvSpPr>
          <p:nvPr>
            <p:ph idx="1"/>
          </p:nvPr>
        </p:nvSpPr>
        <p:spPr/>
        <p:txBody>
          <a:bodyPr>
            <a:normAutofit fontScale="62500" lnSpcReduction="20000"/>
          </a:bodyPr>
          <a:lstStyle/>
          <a:p>
            <a:pPr marL="0" indent="0">
              <a:buNone/>
            </a:pPr>
            <a:r>
              <a:rPr lang="en-US" dirty="0"/>
              <a:t>Agencies will require research organizations to maintain travel policies for faculty and staff traveling for organization business, teaching, conference attendance, research purposes, or any offers of sponsored travel that would put a person at risk. </a:t>
            </a:r>
          </a:p>
          <a:p>
            <a:pPr marL="0" indent="0">
              <a:buNone/>
            </a:pPr>
            <a:r>
              <a:rPr lang="en-US" dirty="0"/>
              <a:t>Policies should include:</a:t>
            </a:r>
          </a:p>
          <a:p>
            <a:pPr marL="342900" indent="-342900">
              <a:buFont typeface="Arial" panose="020B0604020202020204" pitchFamily="34" charset="0"/>
              <a:buChar char="•"/>
            </a:pPr>
            <a:r>
              <a:rPr lang="en-US" dirty="0"/>
              <a:t>Organizational record of covered international travel by faculty and staff</a:t>
            </a:r>
          </a:p>
          <a:p>
            <a:pPr marL="342900" indent="-342900">
              <a:buFont typeface="Arial" panose="020B0604020202020204" pitchFamily="34" charset="0"/>
              <a:buChar char="•"/>
            </a:pPr>
            <a:r>
              <a:rPr lang="en-US" dirty="0"/>
              <a:t>Advanced disclosure and authorization requirement</a:t>
            </a:r>
          </a:p>
          <a:p>
            <a:pPr marL="342900" indent="-342900">
              <a:buFont typeface="Arial" panose="020B0604020202020204" pitchFamily="34" charset="0"/>
              <a:buChar char="•"/>
            </a:pPr>
            <a:r>
              <a:rPr lang="en-US" dirty="0"/>
              <a:t>Security Briefings</a:t>
            </a:r>
          </a:p>
          <a:p>
            <a:pPr marL="342900" indent="-342900">
              <a:buFont typeface="Arial" panose="020B0604020202020204" pitchFamily="34" charset="0"/>
              <a:buChar char="•"/>
            </a:pPr>
            <a:r>
              <a:rPr lang="en-US" dirty="0"/>
              <a:t>Assistance with electronic device security</a:t>
            </a:r>
          </a:p>
          <a:p>
            <a:pPr marL="342900" indent="-342900">
              <a:buFont typeface="Arial" panose="020B0604020202020204" pitchFamily="34" charset="0"/>
              <a:buChar char="•"/>
            </a:pPr>
            <a:r>
              <a:rPr lang="en-US" dirty="0"/>
              <a:t>Pre-registration requirements</a:t>
            </a:r>
          </a:p>
        </p:txBody>
      </p:sp>
    </p:spTree>
    <p:extLst>
      <p:ext uri="{BB962C8B-B14F-4D97-AF65-F5344CB8AC3E}">
        <p14:creationId xmlns:p14="http://schemas.microsoft.com/office/powerpoint/2010/main" val="1475991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3BB9-D642-0308-8211-6C37EDDB8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3095A6-3E78-99E6-21D2-3F7193547437}"/>
              </a:ext>
            </a:extLst>
          </p:cNvPr>
          <p:cNvSpPr>
            <a:spLocks noGrp="1"/>
          </p:cNvSpPr>
          <p:nvPr>
            <p:ph type="ctrTitle"/>
          </p:nvPr>
        </p:nvSpPr>
        <p:spPr/>
        <p:txBody>
          <a:bodyPr>
            <a:normAutofit fontScale="90000"/>
          </a:bodyPr>
          <a:lstStyle/>
          <a:p>
            <a:r>
              <a:rPr lang="en-US" dirty="0"/>
              <a:t>NSPM-33 Requirement</a:t>
            </a:r>
            <a:br>
              <a:rPr lang="en-US" dirty="0"/>
            </a:br>
            <a:r>
              <a:rPr lang="en-US" sz="2700" dirty="0"/>
              <a:t>Cybersecurity</a:t>
            </a:r>
            <a:endParaRPr lang="en-US" dirty="0"/>
          </a:p>
        </p:txBody>
      </p:sp>
      <p:sp>
        <p:nvSpPr>
          <p:cNvPr id="3" name="Text Placeholder 2">
            <a:extLst>
              <a:ext uri="{FF2B5EF4-FFF2-40B4-BE49-F238E27FC236}">
                <a16:creationId xmlns:a16="http://schemas.microsoft.com/office/drawing/2014/main" id="{898FD1B8-2562-7976-DB8F-F606BA609E29}"/>
              </a:ext>
            </a:extLst>
          </p:cNvPr>
          <p:cNvSpPr>
            <a:spLocks noGrp="1"/>
          </p:cNvSpPr>
          <p:nvPr>
            <p:ph type="body" sz="quarter" idx="10"/>
          </p:nvPr>
        </p:nvSpPr>
        <p:spPr/>
        <p:txBody>
          <a:bodyPr/>
          <a:lstStyle/>
          <a:p>
            <a:r>
              <a:rPr lang="en-US" dirty="0"/>
              <a:t>Research Security Program</a:t>
            </a:r>
          </a:p>
        </p:txBody>
      </p:sp>
      <p:sp>
        <p:nvSpPr>
          <p:cNvPr id="4" name="Content Placeholder 3">
            <a:extLst>
              <a:ext uri="{FF2B5EF4-FFF2-40B4-BE49-F238E27FC236}">
                <a16:creationId xmlns:a16="http://schemas.microsoft.com/office/drawing/2014/main" id="{75B4F43E-96C2-B45F-A3AE-3A50F584BC6E}"/>
              </a:ext>
            </a:extLst>
          </p:cNvPr>
          <p:cNvSpPr>
            <a:spLocks noGrp="1"/>
          </p:cNvSpPr>
          <p:nvPr>
            <p:ph idx="1"/>
          </p:nvPr>
        </p:nvSpPr>
        <p:spPr/>
        <p:txBody>
          <a:bodyPr>
            <a:normAutofit/>
          </a:bodyPr>
          <a:lstStyle/>
          <a:p>
            <a:pPr marL="0" indent="0">
              <a:buNone/>
            </a:pPr>
            <a:r>
              <a:rPr lang="en-US" dirty="0"/>
              <a:t>Agencies should require that research organizations satisfy the cybersecurity element of the research security program requirement.</a:t>
            </a:r>
          </a:p>
          <a:p>
            <a:pPr marL="0" indent="0">
              <a:buNone/>
            </a:pPr>
            <a:r>
              <a:rPr lang="en-US" dirty="0"/>
              <a:t>Aside from cybersecurity training, these cybersecurity requirements apply to access control, network security, anti-virus software, incident response, etc. that are outside of the researcher’s control. </a:t>
            </a:r>
          </a:p>
        </p:txBody>
      </p:sp>
      <p:sp>
        <p:nvSpPr>
          <p:cNvPr id="5" name="TextBox 4">
            <a:extLst>
              <a:ext uri="{FF2B5EF4-FFF2-40B4-BE49-F238E27FC236}">
                <a16:creationId xmlns:a16="http://schemas.microsoft.com/office/drawing/2014/main" id="{81DCAF3F-A7DC-C3A1-7751-DAF249726CE1}"/>
              </a:ext>
            </a:extLst>
          </p:cNvPr>
          <p:cNvSpPr txBox="1"/>
          <p:nvPr/>
        </p:nvSpPr>
        <p:spPr>
          <a:xfrm>
            <a:off x="691765" y="4681687"/>
            <a:ext cx="10397066"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Never forget though…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are the frontline of cybersecurity. Recognize. Rethink. Report.</a:t>
            </a:r>
          </a:p>
        </p:txBody>
      </p:sp>
    </p:spTree>
    <p:extLst>
      <p:ext uri="{BB962C8B-B14F-4D97-AF65-F5344CB8AC3E}">
        <p14:creationId xmlns:p14="http://schemas.microsoft.com/office/powerpoint/2010/main" val="429470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Federal Sponsor Implementation of NSPM-33</a:t>
            </a:r>
          </a:p>
        </p:txBody>
      </p:sp>
      <p:sp>
        <p:nvSpPr>
          <p:cNvPr id="3" name="Text Placeholder 2"/>
          <p:cNvSpPr>
            <a:spLocks noGrp="1"/>
          </p:cNvSpPr>
          <p:nvPr>
            <p:ph type="body" sz="quarter" idx="10"/>
          </p:nvPr>
        </p:nvSpPr>
        <p:spPr/>
        <p:txBody>
          <a:bodyPr/>
          <a:lstStyle/>
          <a:p>
            <a:r>
              <a:rPr lang="en-US" dirty="0"/>
              <a:t>INDIANA UNIVERSITY</a:t>
            </a:r>
          </a:p>
        </p:txBody>
      </p:sp>
      <p:sp>
        <p:nvSpPr>
          <p:cNvPr id="4" name="Text Placeholder 3"/>
          <p:cNvSpPr>
            <a:spLocks noGrp="1"/>
          </p:cNvSpPr>
          <p:nvPr>
            <p:ph type="body" sz="quarter" idx="11"/>
          </p:nvPr>
        </p:nvSpPr>
        <p:spPr/>
        <p:txBody>
          <a:bodyPr/>
          <a:lstStyle/>
          <a:p>
            <a:r>
              <a:rPr lang="en-US" dirty="0"/>
              <a:t>Office for Research Administration</a:t>
            </a:r>
          </a:p>
        </p:txBody>
      </p:sp>
    </p:spTree>
    <p:extLst>
      <p:ext uri="{BB962C8B-B14F-4D97-AF65-F5344CB8AC3E}">
        <p14:creationId xmlns:p14="http://schemas.microsoft.com/office/powerpoint/2010/main" val="1644525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ffectLst/>
                <a:latin typeface="Arial" panose="020B0604020202020204" pitchFamily="34" charset="0"/>
                <a:ea typeface="Calibri" panose="020F0502020204030204" pitchFamily="34" charset="0"/>
                <a:cs typeface="Arial" panose="020B0604020202020204" pitchFamily="34" charset="0"/>
              </a:rPr>
              <a:t>NSPM-33 Disclosure Policy</a:t>
            </a:r>
            <a:br>
              <a:rPr lang="en-US" sz="1800" dirty="0">
                <a:effectLst/>
                <a:latin typeface="Calibri" panose="020F0502020204030204" pitchFamily="34" charset="0"/>
                <a:ea typeface="Calibri" panose="020F0502020204030204" pitchFamily="34" charset="0"/>
              </a:rPr>
            </a:br>
            <a:endParaRPr lang="en-US" sz="4800" dirty="0"/>
          </a:p>
        </p:txBody>
      </p:sp>
    </p:spTree>
    <p:extLst>
      <p:ext uri="{BB962C8B-B14F-4D97-AF65-F5344CB8AC3E}">
        <p14:creationId xmlns:p14="http://schemas.microsoft.com/office/powerpoint/2010/main" val="240952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7012-449B-9FCA-C016-A40C3CEAB6D7}"/>
              </a:ext>
            </a:extLst>
          </p:cNvPr>
          <p:cNvSpPr>
            <a:spLocks noGrp="1"/>
          </p:cNvSpPr>
          <p:nvPr>
            <p:ph type="ctrTitle" idx="4294967295"/>
          </p:nvPr>
        </p:nvSpPr>
        <p:spPr>
          <a:xfrm>
            <a:off x="772885" y="241527"/>
            <a:ext cx="3373438" cy="5567362"/>
          </a:xfrm>
        </p:spPr>
        <p:txBody>
          <a:bodyPr vert="horz" lIns="91440" tIns="45720" rIns="91440" bIns="45720" rtlCol="0" anchor="ctr">
            <a:normAutofit/>
          </a:bodyPr>
          <a:lstStyle/>
          <a:p>
            <a:r>
              <a:rPr lang="en-US" sz="3200" b="1" kern="1200" dirty="0">
                <a:solidFill>
                  <a:schemeClr val="tx1"/>
                </a:solidFill>
                <a:latin typeface="Arial" panose="020B0604020202020204" pitchFamily="34" charset="0"/>
                <a:cs typeface="Arial" panose="020B0604020202020204" pitchFamily="34" charset="0"/>
              </a:rPr>
              <a:t>Standardized Requirements and Processes for Disclosure</a:t>
            </a:r>
          </a:p>
        </p:txBody>
      </p:sp>
      <p:graphicFrame>
        <p:nvGraphicFramePr>
          <p:cNvPr id="6" name="Content Placeholder 3">
            <a:extLst>
              <a:ext uri="{FF2B5EF4-FFF2-40B4-BE49-F238E27FC236}">
                <a16:creationId xmlns:a16="http://schemas.microsoft.com/office/drawing/2014/main" id="{0B8FB992-B1C4-1697-3A50-6092822B0390}"/>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599278039"/>
              </p:ext>
            </p:extLst>
          </p:nvPr>
        </p:nvGraphicFramePr>
        <p:xfrm>
          <a:off x="4702630" y="500970"/>
          <a:ext cx="7336970" cy="550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53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24A20-8778-11F0-3083-6A75949873C5}"/>
              </a:ext>
            </a:extLst>
          </p:cNvPr>
          <p:cNvSpPr>
            <a:spLocks noGrp="1"/>
          </p:cNvSpPr>
          <p:nvPr>
            <p:ph type="title"/>
          </p:nvPr>
        </p:nvSpPr>
        <p:spPr/>
        <p:txBody>
          <a:bodyPr/>
          <a:lstStyle/>
          <a:p>
            <a:r>
              <a:rPr lang="en-US" dirty="0"/>
              <a:t>NSPM-33 Overview</a:t>
            </a:r>
          </a:p>
        </p:txBody>
      </p:sp>
      <p:sp>
        <p:nvSpPr>
          <p:cNvPr id="3" name="Text Placeholder 2">
            <a:extLst>
              <a:ext uri="{FF2B5EF4-FFF2-40B4-BE49-F238E27FC236}">
                <a16:creationId xmlns:a16="http://schemas.microsoft.com/office/drawing/2014/main" id="{276D5AEC-3774-527A-5EFE-085183D3CDAA}"/>
              </a:ext>
            </a:extLst>
          </p:cNvPr>
          <p:cNvSpPr>
            <a:spLocks noGrp="1"/>
          </p:cNvSpPr>
          <p:nvPr>
            <p:ph type="body" sz="quarter" idx="10"/>
          </p:nvPr>
        </p:nvSpPr>
        <p:spPr/>
        <p:txBody>
          <a:bodyPr/>
          <a:lstStyle/>
          <a:p>
            <a:r>
              <a:rPr lang="en-US" dirty="0"/>
              <a:t>Introduction</a:t>
            </a:r>
          </a:p>
        </p:txBody>
      </p:sp>
    </p:spTree>
    <p:extLst>
      <p:ext uri="{BB962C8B-B14F-4D97-AF65-F5344CB8AC3E}">
        <p14:creationId xmlns:p14="http://schemas.microsoft.com/office/powerpoint/2010/main" val="53882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rmAutofit/>
          </a:bodyPr>
          <a:lstStyle/>
          <a:p>
            <a:r>
              <a:rPr lang="en-US" sz="3600" kern="1200" dirty="0">
                <a:solidFill>
                  <a:schemeClr val="tx1"/>
                </a:solidFill>
                <a:latin typeface="Arial" panose="020B0604020202020204" pitchFamily="34" charset="0"/>
                <a:cs typeface="Arial" panose="020B0604020202020204" pitchFamily="34" charset="0"/>
              </a:rPr>
              <a:t>Who is Required to Disclose Information?</a:t>
            </a:r>
          </a:p>
        </p:txBody>
      </p:sp>
      <p:graphicFrame>
        <p:nvGraphicFramePr>
          <p:cNvPr id="8" name="Content Placeholder 2">
            <a:extLst>
              <a:ext uri="{FF2B5EF4-FFF2-40B4-BE49-F238E27FC236}">
                <a16:creationId xmlns:a16="http://schemas.microsoft.com/office/drawing/2014/main" id="{98ADF574-6B8D-451E-858B-B43EFC527CA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99844646"/>
              </p:ext>
            </p:extLst>
          </p:nvPr>
        </p:nvGraphicFramePr>
        <p:xfrm>
          <a:off x="692150" y="2173288"/>
          <a:ext cx="10687050" cy="374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531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1CF5-E23F-929F-3754-5A15D469E201}"/>
              </a:ext>
            </a:extLst>
          </p:cNvPr>
          <p:cNvSpPr>
            <a:spLocks noGrp="1"/>
          </p:cNvSpPr>
          <p:nvPr>
            <p:ph type="ctrTitle" idx="4294967295"/>
          </p:nvPr>
        </p:nvSpPr>
        <p:spPr>
          <a:xfrm>
            <a:off x="457201" y="304226"/>
            <a:ext cx="6167336" cy="1016000"/>
          </a:xfrm>
        </p:spPr>
        <p:txBody>
          <a:bodyPr vert="horz" lIns="91440" tIns="45720" rIns="91440" bIns="45720" rtlCol="0" anchor="b">
            <a:normAutofit/>
          </a:bodyPr>
          <a:lstStyle/>
          <a:p>
            <a:r>
              <a:rPr lang="en-US" sz="3200" b="1" kern="1200" dirty="0">
                <a:solidFill>
                  <a:schemeClr val="tx1"/>
                </a:solidFill>
                <a:latin typeface="Arial" panose="020B0604020202020204" pitchFamily="34" charset="0"/>
                <a:cs typeface="Arial" panose="020B0604020202020204" pitchFamily="34" charset="0"/>
              </a:rPr>
              <a:t>What Needs to be Disclosed?</a:t>
            </a:r>
          </a:p>
        </p:txBody>
      </p:sp>
      <p:graphicFrame>
        <p:nvGraphicFramePr>
          <p:cNvPr id="7" name="Content Placeholder 3">
            <a:extLst>
              <a:ext uri="{FF2B5EF4-FFF2-40B4-BE49-F238E27FC236}">
                <a16:creationId xmlns:a16="http://schemas.microsoft.com/office/drawing/2014/main" id="{AC2E539A-D8EA-B808-B40C-5D958BA3F3F9}"/>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529203819"/>
              </p:ext>
            </p:extLst>
          </p:nvPr>
        </p:nvGraphicFramePr>
        <p:xfrm>
          <a:off x="457201" y="1672718"/>
          <a:ext cx="10515600" cy="435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227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37B69-CA74-522A-EF7D-CC706CB2F0A7}"/>
              </a:ext>
            </a:extLst>
          </p:cNvPr>
          <p:cNvSpPr>
            <a:spLocks noGrp="1"/>
          </p:cNvSpPr>
          <p:nvPr>
            <p:ph type="ctrTitle"/>
          </p:nvPr>
        </p:nvSpPr>
        <p:spPr>
          <a:xfrm>
            <a:off x="584517" y="219614"/>
            <a:ext cx="10672521" cy="932087"/>
          </a:xfrm>
        </p:spPr>
        <p:txBody>
          <a:bodyPr>
            <a:normAutofit/>
          </a:bodyPr>
          <a:lstStyle/>
          <a:p>
            <a:r>
              <a:rPr lang="en-US" sz="3200" dirty="0"/>
              <a:t>Disclosure Forms</a:t>
            </a:r>
          </a:p>
        </p:txBody>
      </p:sp>
      <p:sp>
        <p:nvSpPr>
          <p:cNvPr id="5" name="Content Placeholder 4">
            <a:extLst>
              <a:ext uri="{FF2B5EF4-FFF2-40B4-BE49-F238E27FC236}">
                <a16:creationId xmlns:a16="http://schemas.microsoft.com/office/drawing/2014/main" id="{9A236A1A-FA98-22C9-42DE-7B8069380073}"/>
              </a:ext>
            </a:extLst>
          </p:cNvPr>
          <p:cNvSpPr txBox="1">
            <a:spLocks noGrp="1"/>
          </p:cNvSpPr>
          <p:nvPr>
            <p:ph idx="1"/>
          </p:nvPr>
        </p:nvSpPr>
        <p:spPr>
          <a:xfrm>
            <a:off x="360997" y="1390968"/>
            <a:ext cx="7980363" cy="4471352"/>
          </a:xfrm>
          <a:prstGeom prst="rect">
            <a:avLst/>
          </a:prstGeom>
        </p:spPr>
        <p:txBody>
          <a:bodyPr vert="horz" lIns="91440" tIns="45720" rIns="91440" bIns="45720" rtlCol="0" anchor="ctr">
            <a:noAutofit/>
          </a:bodyPr>
          <a:lstStyle/>
          <a:p>
            <a:pPr marL="228589" indent="0">
              <a:lnSpc>
                <a:spcPct val="90000"/>
              </a:lnSpc>
              <a:spcAft>
                <a:spcPts val="600"/>
              </a:spcAft>
              <a:buNone/>
            </a:pPr>
            <a:r>
              <a:rPr lang="en-US" sz="1800" dirty="0">
                <a:latin typeface="Arial" panose="020B0604020202020204" pitchFamily="34" charset="0"/>
                <a:cs typeface="Arial" panose="020B0604020202020204" pitchFamily="34" charset="0"/>
              </a:rPr>
              <a:t>Disclosures should be included in the following three documents:</a:t>
            </a:r>
          </a:p>
          <a:p>
            <a:pPr marL="800111" lvl="1" indent="-342900">
              <a:lnSpc>
                <a:spcPct val="90000"/>
              </a:lnSpc>
              <a:spcAft>
                <a:spcPts val="600"/>
              </a:spcAft>
              <a:buFont typeface="+mj-lt"/>
              <a:buAutoNum type="arabicPeriod"/>
            </a:pPr>
            <a:r>
              <a:rPr lang="en-US" sz="1800" b="1" dirty="0">
                <a:latin typeface="Arial" panose="020B0604020202020204" pitchFamily="34" charset="0"/>
                <a:cs typeface="Arial" panose="020B0604020202020204" pitchFamily="34" charset="0"/>
              </a:rPr>
              <a:t>Biographical Sketch</a:t>
            </a:r>
          </a:p>
          <a:p>
            <a:pPr marL="1257300" lvl="2">
              <a:lnSpc>
                <a:spcPct val="90000"/>
              </a:lnSpc>
              <a:spcAft>
                <a:spcPts val="600"/>
              </a:spcAft>
            </a:pPr>
            <a:r>
              <a:rPr lang="en-US" sz="1800" dirty="0">
                <a:latin typeface="Arial" panose="020B0604020202020204" pitchFamily="34" charset="0"/>
                <a:cs typeface="Arial" panose="020B0604020202020204" pitchFamily="34" charset="0"/>
              </a:rPr>
              <a:t>Professional Preparation</a:t>
            </a:r>
          </a:p>
          <a:p>
            <a:pPr marL="1257300" lvl="2">
              <a:lnSpc>
                <a:spcPct val="90000"/>
              </a:lnSpc>
              <a:spcAft>
                <a:spcPts val="600"/>
              </a:spcAft>
            </a:pPr>
            <a:r>
              <a:rPr lang="en-US" sz="1800" dirty="0">
                <a:latin typeface="Arial" panose="020B0604020202020204" pitchFamily="34" charset="0"/>
                <a:cs typeface="Arial" panose="020B0604020202020204" pitchFamily="34" charset="0"/>
              </a:rPr>
              <a:t>Any and all academic, professional, or institutional appointments and positions (paid or unpaid, full-time, part-time, or voluntary)</a:t>
            </a:r>
            <a:br>
              <a:rPr lang="en-US" sz="1800" dirty="0">
                <a:latin typeface="Arial" panose="020B0604020202020204" pitchFamily="34" charset="0"/>
                <a:cs typeface="Arial" panose="020B0604020202020204" pitchFamily="34" charset="0"/>
              </a:rPr>
            </a:br>
            <a:endParaRPr lang="en-US" sz="1800" b="1" dirty="0">
              <a:latin typeface="Arial" panose="020B0604020202020204" pitchFamily="34" charset="0"/>
              <a:cs typeface="Arial" panose="020B0604020202020204" pitchFamily="34" charset="0"/>
            </a:endParaRPr>
          </a:p>
          <a:p>
            <a:pPr marL="800111" lvl="1" indent="-342900">
              <a:lnSpc>
                <a:spcPct val="90000"/>
              </a:lnSpc>
              <a:spcAft>
                <a:spcPts val="600"/>
              </a:spcAft>
              <a:buFont typeface="+mj-lt"/>
              <a:buAutoNum type="arabicPeriod"/>
            </a:pPr>
            <a:r>
              <a:rPr lang="en-US" sz="1800" b="1" dirty="0">
                <a:latin typeface="Arial" panose="020B0604020202020204" pitchFamily="34" charset="0"/>
                <a:cs typeface="Arial" panose="020B0604020202020204" pitchFamily="34" charset="0"/>
              </a:rPr>
              <a:t>Current &amp; Pending/Other Support</a:t>
            </a:r>
          </a:p>
          <a:p>
            <a:pPr marL="1257300" lvl="2">
              <a:lnSpc>
                <a:spcPct val="90000"/>
              </a:lnSpc>
              <a:spcAft>
                <a:spcPts val="600"/>
              </a:spcAft>
            </a:pPr>
            <a:r>
              <a:rPr lang="en-US" sz="1800" b="0" dirty="0">
                <a:effectLst/>
                <a:latin typeface="Arial" panose="020B0604020202020204" pitchFamily="34" charset="0"/>
                <a:cs typeface="Arial" panose="020B0604020202020204" pitchFamily="34" charset="0"/>
              </a:rPr>
              <a:t>All </a:t>
            </a:r>
            <a:r>
              <a:rPr lang="en-US" sz="1800" b="0" i="0" dirty="0">
                <a:effectLst/>
                <a:latin typeface="Arial" panose="020B0604020202020204" pitchFamily="34" charset="0"/>
                <a:cs typeface="Arial" panose="020B0604020202020204" pitchFamily="34" charset="0"/>
              </a:rPr>
              <a:t>projects currently under consideration and all ongoing projects, irrespective of whether support is provided through IU, another organization, or directly to the individual and regardless of whether or not they have monetary value </a:t>
            </a:r>
            <a:br>
              <a:rPr lang="en-US" sz="1800" b="0" i="0" dirty="0">
                <a:effectLst/>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800111" lvl="1" indent="-342900">
              <a:lnSpc>
                <a:spcPct val="90000"/>
              </a:lnSpc>
              <a:spcAft>
                <a:spcPts val="600"/>
              </a:spcAft>
              <a:buFont typeface="+mj-lt"/>
              <a:buAutoNum type="arabicPeriod"/>
            </a:pPr>
            <a:r>
              <a:rPr lang="en-US" sz="1800" b="1" dirty="0">
                <a:latin typeface="Arial" panose="020B0604020202020204" pitchFamily="34" charset="0"/>
                <a:cs typeface="Arial" panose="020B0604020202020204" pitchFamily="34" charset="0"/>
              </a:rPr>
              <a:t>Research Performance Progress Report (RPPR)</a:t>
            </a:r>
          </a:p>
          <a:p>
            <a:pPr marL="1257300" lvl="2">
              <a:lnSpc>
                <a:spcPct val="90000"/>
              </a:lnSpc>
              <a:spcAft>
                <a:spcPts val="600"/>
              </a:spcAft>
            </a:pPr>
            <a:r>
              <a:rPr lang="en-US" sz="1800" dirty="0">
                <a:latin typeface="Arial" panose="020B0604020202020204" pitchFamily="34" charset="0"/>
                <a:cs typeface="Arial" panose="020B0604020202020204" pitchFamily="34" charset="0"/>
              </a:rPr>
              <a:t>Anything new or that has changed since proposal submission, JIT, or previous progress report</a:t>
            </a:r>
          </a:p>
        </p:txBody>
      </p:sp>
      <p:pic>
        <p:nvPicPr>
          <p:cNvPr id="7" name="Picture 6" descr="NSF, ORCID, SciENcv, and National Institute of Health logos">
            <a:extLst>
              <a:ext uri="{FF2B5EF4-FFF2-40B4-BE49-F238E27FC236}">
                <a16:creationId xmlns:a16="http://schemas.microsoft.com/office/drawing/2014/main" id="{85DF1F53-DC28-E6D0-C5DC-EFDE33AB4A01}"/>
              </a:ext>
            </a:extLst>
          </p:cNvPr>
          <p:cNvPicPr>
            <a:picLocks noChangeAspect="1"/>
          </p:cNvPicPr>
          <p:nvPr/>
        </p:nvPicPr>
        <p:blipFill>
          <a:blip r:embed="rId2"/>
          <a:stretch>
            <a:fillRect/>
          </a:stretch>
        </p:blipFill>
        <p:spPr>
          <a:xfrm>
            <a:off x="8625840" y="2822030"/>
            <a:ext cx="3292631" cy="9700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6143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2F4D-203F-28C5-7269-86B463CF60A2}"/>
              </a:ext>
            </a:extLst>
          </p:cNvPr>
          <p:cNvSpPr>
            <a:spLocks noGrp="1"/>
          </p:cNvSpPr>
          <p:nvPr>
            <p:ph type="ctrTitle"/>
          </p:nvPr>
        </p:nvSpPr>
        <p:spPr>
          <a:xfrm>
            <a:off x="883920" y="427089"/>
            <a:ext cx="10672521" cy="932087"/>
          </a:xfrm>
        </p:spPr>
        <p:txBody>
          <a:bodyPr/>
          <a:lstStyle/>
          <a:p>
            <a:r>
              <a:rPr lang="en-US" dirty="0">
                <a:solidFill>
                  <a:schemeClr val="bg1"/>
                </a:solidFill>
              </a:rPr>
              <a:t>NSPM-33 Implementation Guidance</a:t>
            </a:r>
          </a:p>
        </p:txBody>
      </p:sp>
      <p:pic>
        <p:nvPicPr>
          <p:cNvPr id="6" name="Content Placeholder 5" descr="Screenshot of the NSPM-33 Implementation Guidance Pre and Post-award Disclosures Relating to the Biographical Sketch and Current and Pending Support document">
            <a:extLst>
              <a:ext uri="{FF2B5EF4-FFF2-40B4-BE49-F238E27FC236}">
                <a16:creationId xmlns:a16="http://schemas.microsoft.com/office/drawing/2014/main" id="{6AD94992-7F66-CA22-7750-6E0971D50D4C}"/>
              </a:ext>
            </a:extLst>
          </p:cNvPr>
          <p:cNvPicPr>
            <a:picLocks noGrp="1" noChangeAspect="1"/>
          </p:cNvPicPr>
          <p:nvPr>
            <p:ph idx="1"/>
          </p:nvPr>
        </p:nvPicPr>
        <p:blipFill rotWithShape="1">
          <a:blip r:embed="rId2"/>
          <a:srcRect b="19370"/>
          <a:stretch/>
        </p:blipFill>
        <p:spPr>
          <a:xfrm>
            <a:off x="1727200" y="293858"/>
            <a:ext cx="8275422" cy="4654062"/>
          </a:xfrm>
          <a:prstGeom prst="rect">
            <a:avLst/>
          </a:prstGeom>
        </p:spPr>
      </p:pic>
      <p:sp>
        <p:nvSpPr>
          <p:cNvPr id="7" name="TextBox 6">
            <a:extLst>
              <a:ext uri="{FF2B5EF4-FFF2-40B4-BE49-F238E27FC236}">
                <a16:creationId xmlns:a16="http://schemas.microsoft.com/office/drawing/2014/main" id="{8ECDFE99-015F-3D69-F8C8-BC9D7E70B39A}"/>
              </a:ext>
            </a:extLst>
          </p:cNvPr>
          <p:cNvSpPr txBox="1"/>
          <p:nvPr/>
        </p:nvSpPr>
        <p:spPr>
          <a:xfrm>
            <a:off x="883920" y="5041537"/>
            <a:ext cx="11088189" cy="923330"/>
          </a:xfrm>
          <a:prstGeom prst="rect">
            <a:avLst/>
          </a:prstGeom>
          <a:noFill/>
        </p:spPr>
        <p:txBody>
          <a:bodyPr wrap="square" rtlCol="0">
            <a:spAutoFit/>
          </a:bodyPr>
          <a:lstStyle/>
          <a:p>
            <a:pPr algn="ctr"/>
            <a:r>
              <a:rPr lang="en-US" sz="1800" kern="1200" dirty="0">
                <a:solidFill>
                  <a:srgbClr val="FFFFFF"/>
                </a:solidFill>
                <a:latin typeface="+mj-lt"/>
                <a:ea typeface="+mj-ea"/>
                <a:cs typeface="+mj-cs"/>
              </a:rPr>
              <a:t>More information can be found at:  </a:t>
            </a:r>
            <a:r>
              <a:rPr lang="en-US" sz="1800" kern="1200" dirty="0">
                <a:solidFill>
                  <a:srgbClr val="FFFFFF"/>
                </a:solidFill>
                <a:latin typeface="+mj-lt"/>
                <a:ea typeface="+mj-ea"/>
                <a:cs typeface="+mj-cs"/>
                <a:hlinkClick r:id="rId3"/>
              </a:rPr>
              <a:t>https://www.nsf.gov/bfa/dias/policy/nspm_disclosuretable/nspm33_disclosuretable_sept2022.pdf</a:t>
            </a:r>
            <a:r>
              <a:rPr lang="en-US" sz="1800" kern="1200" dirty="0">
                <a:solidFill>
                  <a:srgbClr val="FFFFFF"/>
                </a:solidFill>
                <a:latin typeface="+mj-lt"/>
                <a:ea typeface="+mj-ea"/>
                <a:cs typeface="+mj-cs"/>
              </a:rPr>
              <a:t> for more </a:t>
            </a:r>
            <a:r>
              <a:rPr lang="en-US" sz="1800" kern="1200" dirty="0" err="1">
                <a:solidFill>
                  <a:srgbClr val="FFFFFF"/>
                </a:solidFill>
                <a:latin typeface="+mj-lt"/>
                <a:ea typeface="+mj-ea"/>
                <a:cs typeface="+mj-cs"/>
              </a:rPr>
              <a:t>informationnformation</a:t>
            </a:r>
            <a:endParaRPr lang="en-US" dirty="0"/>
          </a:p>
        </p:txBody>
      </p:sp>
    </p:spTree>
    <p:extLst>
      <p:ext uri="{BB962C8B-B14F-4D97-AF65-F5344CB8AC3E}">
        <p14:creationId xmlns:p14="http://schemas.microsoft.com/office/powerpoint/2010/main" val="231357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592" y="3032696"/>
            <a:ext cx="10825528" cy="875880"/>
          </a:xfrm>
        </p:spPr>
        <p:txBody>
          <a:bodyPr/>
          <a:lstStyle/>
          <a:p>
            <a:r>
              <a:rPr lang="en-US" sz="3200" dirty="0">
                <a:effectLst/>
                <a:latin typeface="Arial" panose="020B0604020202020204" pitchFamily="34" charset="0"/>
                <a:ea typeface="Calibri" panose="020F0502020204030204" pitchFamily="34" charset="0"/>
                <a:cs typeface="Arial" panose="020B0604020202020204" pitchFamily="34" charset="0"/>
              </a:rPr>
              <a:t>NSF Disclosure Requirements</a:t>
            </a:r>
            <a:br>
              <a:rPr lang="en-US" sz="3200" dirty="0">
                <a:effectLst/>
                <a:latin typeface="Arial" panose="020B0604020202020204" pitchFamily="34" charset="0"/>
                <a:ea typeface="Calibri" panose="020F050202020403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30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765" y="239934"/>
            <a:ext cx="10740495" cy="932087"/>
          </a:xfrm>
        </p:spPr>
        <p:txBody>
          <a:bodyPr>
            <a:normAutofit/>
          </a:bodyPr>
          <a:lstStyle/>
          <a:p>
            <a:r>
              <a:rPr lang="en-US" sz="3600" dirty="0"/>
              <a:t>NSF Certifications</a:t>
            </a:r>
          </a:p>
        </p:txBody>
      </p:sp>
      <p:sp>
        <p:nvSpPr>
          <p:cNvPr id="6" name="Content Placeholder 2">
            <a:extLst>
              <a:ext uri="{FF2B5EF4-FFF2-40B4-BE49-F238E27FC236}">
                <a16:creationId xmlns:a16="http://schemas.microsoft.com/office/drawing/2014/main" id="{E0731396-183C-4846-9ECA-05005B3D3D26}"/>
              </a:ext>
            </a:extLst>
          </p:cNvPr>
          <p:cNvSpPr>
            <a:spLocks noGrp="1"/>
          </p:cNvSpPr>
          <p:nvPr>
            <p:ph idx="1"/>
          </p:nvPr>
        </p:nvSpPr>
        <p:spPr>
          <a:xfrm>
            <a:off x="590165" y="1172021"/>
            <a:ext cx="6542155" cy="5011609"/>
          </a:xfrm>
        </p:spPr>
        <p:txBody>
          <a:bodyPr>
            <a:noAutofit/>
          </a:bodyPr>
          <a:lstStyle/>
          <a:p>
            <a:pPr marL="342900" indent="-342900">
              <a:buFont typeface="Arial" panose="020B0604020202020204" pitchFamily="34" charset="0"/>
              <a:buChar char="•"/>
            </a:pPr>
            <a:r>
              <a:rPr lang="en-US" sz="2000" dirty="0"/>
              <a:t>Both the Biographical Sketch and the Current and Pending document include a certification. </a:t>
            </a:r>
          </a:p>
          <a:p>
            <a:pPr marL="342900" indent="-342900">
              <a:buFont typeface="Arial" panose="020B0604020202020204" pitchFamily="34" charset="0"/>
              <a:buChar char="•"/>
            </a:pPr>
            <a:r>
              <a:rPr lang="en-US" sz="2000" dirty="0"/>
              <a:t>Senior/Key personnel must certify that the information is accurate, current and complete.</a:t>
            </a:r>
          </a:p>
          <a:p>
            <a:pPr marL="342900" indent="-342900">
              <a:buFont typeface="Arial" panose="020B0604020202020204" pitchFamily="34" charset="0"/>
              <a:buChar char="•"/>
            </a:pPr>
            <a:r>
              <a:rPr lang="en-US" sz="2000" dirty="0"/>
              <a:t>Research.gov and Grants.gov only accept the versions prepared in </a:t>
            </a:r>
            <a:r>
              <a:rPr lang="en-US" sz="2000" dirty="0" err="1"/>
              <a:t>SciENcv</a:t>
            </a:r>
            <a:r>
              <a:rPr lang="en-US" sz="2000" dirty="0"/>
              <a:t>. </a:t>
            </a:r>
          </a:p>
          <a:p>
            <a:pPr marL="342900" indent="-342900">
              <a:buFont typeface="Arial" panose="020B0604020202020204" pitchFamily="34" charset="0"/>
              <a:buChar char="•"/>
            </a:pPr>
            <a:r>
              <a:rPr lang="en-US" sz="2000" dirty="0"/>
              <a:t>Certification is completed upon download of the document. </a:t>
            </a:r>
          </a:p>
          <a:p>
            <a:pPr marL="342900" indent="-342900">
              <a:buFont typeface="Arial" panose="020B0604020202020204" pitchFamily="34" charset="0"/>
              <a:buChar char="•"/>
            </a:pPr>
            <a:r>
              <a:rPr lang="en-US" sz="2000" dirty="0"/>
              <a:t>Refer to the PAPPG, Chapters II.D.2.h(i) and II.D.2.h(ii) and to the biographical sketch and current and pending (other) support pages for policy guidance.</a:t>
            </a:r>
          </a:p>
        </p:txBody>
      </p:sp>
      <p:pic>
        <p:nvPicPr>
          <p:cNvPr id="4" name="Picture 3" descr="Certification - When the individual signs the certification on behalf of themselves, they are certifying that the information is current, accurate, and complete. This includes, but is not limited to, information related to domestic and foreign appointments and positions. Misrepresentations and/or omissions may be subject to prosecution and liability pursuant to, but not limited to, 18 U.S.C. 287, 1001, 1031, and 31 U.S.C. 3729-3733 and 3802.">
            <a:extLst>
              <a:ext uri="{FF2B5EF4-FFF2-40B4-BE49-F238E27FC236}">
                <a16:creationId xmlns:a16="http://schemas.microsoft.com/office/drawing/2014/main" id="{7868FB1B-B09F-3518-E1E6-96CD2993EC46}"/>
              </a:ext>
            </a:extLst>
          </p:cNvPr>
          <p:cNvPicPr>
            <a:picLocks noChangeAspect="1"/>
          </p:cNvPicPr>
          <p:nvPr/>
        </p:nvPicPr>
        <p:blipFill>
          <a:blip r:embed="rId2"/>
          <a:stretch>
            <a:fillRect/>
          </a:stretch>
        </p:blipFill>
        <p:spPr>
          <a:xfrm>
            <a:off x="6926306" y="1729554"/>
            <a:ext cx="4505954" cy="26673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198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766" y="239934"/>
            <a:ext cx="10672521" cy="932087"/>
          </a:xfrm>
        </p:spPr>
        <p:txBody>
          <a:bodyPr/>
          <a:lstStyle/>
          <a:p>
            <a:r>
              <a:rPr lang="en-US" dirty="0"/>
              <a:t>NSF Disclosure Requirements</a:t>
            </a:r>
          </a:p>
        </p:txBody>
      </p:sp>
      <p:sp>
        <p:nvSpPr>
          <p:cNvPr id="6" name="Content Placeholder 2">
            <a:extLst>
              <a:ext uri="{FF2B5EF4-FFF2-40B4-BE49-F238E27FC236}">
                <a16:creationId xmlns:a16="http://schemas.microsoft.com/office/drawing/2014/main" id="{E0731396-183C-4846-9ECA-05005B3D3D26}"/>
              </a:ext>
            </a:extLst>
          </p:cNvPr>
          <p:cNvSpPr>
            <a:spLocks noGrp="1"/>
          </p:cNvSpPr>
          <p:nvPr>
            <p:ph idx="1"/>
          </p:nvPr>
        </p:nvSpPr>
        <p:spPr>
          <a:xfrm>
            <a:off x="691766" y="1288619"/>
            <a:ext cx="11185274" cy="4685461"/>
          </a:xfrm>
        </p:spPr>
        <p:txBody>
          <a:bodyPr>
            <a:noAutofit/>
          </a:bodyPr>
          <a:lstStyle/>
          <a:p>
            <a:pPr marL="285750" indent="-285750" fontAlgn="base">
              <a:buFont typeface="Arial" panose="020B0604020202020204" pitchFamily="34" charset="0"/>
              <a:buChar char="•"/>
            </a:pPr>
            <a:r>
              <a:rPr lang="en-US" sz="1800" b="1" u="sng" dirty="0"/>
              <a:t>Proposal Submission:</a:t>
            </a:r>
            <a:r>
              <a:rPr lang="en-US" sz="1800" b="1" dirty="0"/>
              <a:t>  </a:t>
            </a:r>
            <a:r>
              <a:rPr lang="en-US" sz="1800" dirty="0"/>
              <a:t>Biographical Sketch, Current and Pending (Other) Support, and Collaborators and Other Affiliations must be submitted. </a:t>
            </a:r>
          </a:p>
          <a:p>
            <a:pPr marL="285750" indent="-285750" fontAlgn="base">
              <a:buFont typeface="Arial" panose="020B0604020202020204" pitchFamily="34" charset="0"/>
              <a:buChar char="•"/>
            </a:pPr>
            <a:r>
              <a:rPr lang="en-US" sz="1800" b="1" u="sng" dirty="0"/>
              <a:t>Pre-Award:</a:t>
            </a:r>
            <a:r>
              <a:rPr lang="en-US" sz="1800" b="1" dirty="0"/>
              <a:t> </a:t>
            </a:r>
            <a:r>
              <a:rPr lang="en-US" sz="1800" dirty="0"/>
              <a:t>Updated Current and Pending (Other) Support will be requested by the NSF Program Officer and must be submitted for senior personnel before an award can be made.</a:t>
            </a:r>
          </a:p>
          <a:p>
            <a:pPr marL="285750" indent="-285750" fontAlgn="base">
              <a:buFont typeface="Arial" panose="020B0604020202020204" pitchFamily="34" charset="0"/>
              <a:buChar char="•"/>
            </a:pPr>
            <a:r>
              <a:rPr lang="en-US" sz="1800" b="1" u="sng" dirty="0"/>
              <a:t>Post-Award:</a:t>
            </a:r>
            <a:r>
              <a:rPr lang="en-US" sz="1800" b="1" dirty="0"/>
              <a:t>  </a:t>
            </a:r>
            <a:r>
              <a:rPr lang="en-US" sz="1800" dirty="0"/>
              <a:t>If IU discovers that a disclosure should have been submitted at the time of proposal submission, but was not, we have 30 days to submit a post-award request to NSF. This is completed by a new, separate “Post Award Information” notification which provides more space that the “Other” notification that was being used previously. </a:t>
            </a:r>
          </a:p>
          <a:p>
            <a:pPr marL="285750" indent="-285750" fontAlgn="base">
              <a:buFont typeface="Arial" panose="020B0604020202020204" pitchFamily="34" charset="0"/>
              <a:buChar char="•"/>
            </a:pPr>
            <a:r>
              <a:rPr lang="en-US" sz="1800" b="1" u="sng" dirty="0"/>
              <a:t>Project Reports:</a:t>
            </a:r>
            <a:r>
              <a:rPr lang="en-US" sz="1800" b="1" dirty="0"/>
              <a:t> </a:t>
            </a:r>
            <a:r>
              <a:rPr lang="en-US" sz="1800" dirty="0"/>
              <a:t> PIs and co-PIs must specify whether new, active other support has been received in their annual and final annual project reports. If yes, they must include updated Current and Pending (Other) Support information</a:t>
            </a:r>
            <a:endParaRPr lang="en-US" sz="1800" b="0" i="0" dirty="0">
              <a:solidFill>
                <a:srgbClr val="212529"/>
              </a:solidFill>
              <a:effectLst/>
              <a:latin typeface="+mn-lt"/>
            </a:endParaRPr>
          </a:p>
        </p:txBody>
      </p:sp>
    </p:spTree>
    <p:extLst>
      <p:ext uri="{BB962C8B-B14F-4D97-AF65-F5344CB8AC3E}">
        <p14:creationId xmlns:p14="http://schemas.microsoft.com/office/powerpoint/2010/main" val="3570756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766" y="290734"/>
            <a:ext cx="10672521" cy="932087"/>
          </a:xfrm>
        </p:spPr>
        <p:txBody>
          <a:bodyPr/>
          <a:lstStyle/>
          <a:p>
            <a:r>
              <a:rPr lang="en-US" dirty="0"/>
              <a:t>NSF PAPPG</a:t>
            </a:r>
          </a:p>
        </p:txBody>
      </p:sp>
      <p:sp>
        <p:nvSpPr>
          <p:cNvPr id="6" name="Content Placeholder 2">
            <a:extLst>
              <a:ext uri="{FF2B5EF4-FFF2-40B4-BE49-F238E27FC236}">
                <a16:creationId xmlns:a16="http://schemas.microsoft.com/office/drawing/2014/main" id="{E0731396-183C-4846-9ECA-05005B3D3D26}"/>
              </a:ext>
            </a:extLst>
          </p:cNvPr>
          <p:cNvSpPr>
            <a:spLocks noGrp="1"/>
          </p:cNvSpPr>
          <p:nvPr>
            <p:ph idx="1"/>
          </p:nvPr>
        </p:nvSpPr>
        <p:spPr>
          <a:xfrm>
            <a:off x="691766" y="1400379"/>
            <a:ext cx="7050154" cy="4665141"/>
          </a:xfrm>
        </p:spPr>
        <p:txBody>
          <a:bodyPr>
            <a:normAutofit fontScale="62500" lnSpcReduction="20000"/>
          </a:bodyPr>
          <a:lstStyle/>
          <a:p>
            <a:pPr marL="342900" indent="-342900">
              <a:buFont typeface="Arial" panose="020B0604020202020204" pitchFamily="34" charset="0"/>
              <a:buChar char="•"/>
            </a:pPr>
            <a:r>
              <a:rPr lang="en-US" sz="3200" dirty="0"/>
              <a:t>Spring 2024 Effective Date (Anticipated)</a:t>
            </a:r>
          </a:p>
          <a:p>
            <a:pPr marL="342900" indent="-342900">
              <a:buFont typeface="Arial" panose="020B0604020202020204" pitchFamily="34" charset="0"/>
              <a:buChar char="•"/>
            </a:pPr>
            <a:r>
              <a:rPr lang="en-US" sz="3200" dirty="0"/>
              <a:t>New definitions for malign foreign talent recruitment programs (MFTRP), countries of concern, and institutions of higher education</a:t>
            </a:r>
          </a:p>
          <a:p>
            <a:pPr marL="342900" indent="-342900">
              <a:buFont typeface="Arial" panose="020B0604020202020204" pitchFamily="34" charset="0"/>
              <a:buChar char="•"/>
            </a:pPr>
            <a:r>
              <a:rPr lang="en-US" sz="3200" dirty="0"/>
              <a:t>Parties to MFTRP from a country of concern are considered ineligible to serve as senior personnel</a:t>
            </a:r>
          </a:p>
          <a:p>
            <a:pPr marL="342900" indent="-342900">
              <a:buFont typeface="Arial" panose="020B0604020202020204" pitchFamily="34" charset="0"/>
              <a:buChar char="•"/>
            </a:pPr>
            <a:r>
              <a:rPr lang="en-US" sz="3200" dirty="0"/>
              <a:t>New certifications regarding MFTRP by the organization and for senior/key persons</a:t>
            </a:r>
          </a:p>
          <a:p>
            <a:pPr marL="342900" indent="-342900">
              <a:buFont typeface="Arial" panose="020B0604020202020204" pitchFamily="34" charset="0"/>
              <a:buChar char="•"/>
            </a:pPr>
            <a:r>
              <a:rPr lang="en-US" sz="3200" dirty="0"/>
              <a:t>If awarded, PIs and co-PIs will be required to certify annually during the life of the award</a:t>
            </a:r>
          </a:p>
          <a:p>
            <a:pPr marL="342900" indent="-342900">
              <a:buFont typeface="Arial" panose="020B0604020202020204" pitchFamily="34" charset="0"/>
              <a:buChar char="•"/>
            </a:pPr>
            <a:r>
              <a:rPr lang="en-US" sz="3200" dirty="0"/>
              <a:t>Foreign gifts and contracts disclosure requirement</a:t>
            </a:r>
          </a:p>
          <a:p>
            <a:pPr lvl="1"/>
            <a:endParaRPr lang="en-US" dirty="0"/>
          </a:p>
        </p:txBody>
      </p:sp>
      <p:pic>
        <p:nvPicPr>
          <p:cNvPr id="4" name="Picture 3" descr="Cover art for the National Science Foundation's Proposal and Award Policies and Procedures Guide booklet.">
            <a:extLst>
              <a:ext uri="{FF2B5EF4-FFF2-40B4-BE49-F238E27FC236}">
                <a16:creationId xmlns:a16="http://schemas.microsoft.com/office/drawing/2014/main" id="{C80FC7B0-C340-74C2-1190-3A9361D6A3C5}"/>
              </a:ext>
            </a:extLst>
          </p:cNvPr>
          <p:cNvPicPr>
            <a:picLocks noChangeAspect="1"/>
          </p:cNvPicPr>
          <p:nvPr/>
        </p:nvPicPr>
        <p:blipFill>
          <a:blip r:embed="rId2"/>
          <a:stretch>
            <a:fillRect/>
          </a:stretch>
        </p:blipFill>
        <p:spPr>
          <a:xfrm>
            <a:off x="8451809" y="1400379"/>
            <a:ext cx="3048425" cy="3877216"/>
          </a:xfrm>
          <a:prstGeom prst="rect">
            <a:avLst/>
          </a:prstGeom>
        </p:spPr>
      </p:pic>
    </p:spTree>
    <p:extLst>
      <p:ext uri="{BB962C8B-B14F-4D97-AF65-F5344CB8AC3E}">
        <p14:creationId xmlns:p14="http://schemas.microsoft.com/office/powerpoint/2010/main" val="1082539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592" y="3032696"/>
            <a:ext cx="10825528" cy="875880"/>
          </a:xfrm>
        </p:spPr>
        <p:txBody>
          <a:bodyPr/>
          <a:lstStyle/>
          <a:p>
            <a:r>
              <a:rPr lang="en-US" sz="3200" dirty="0">
                <a:effectLst/>
                <a:latin typeface="Arial" panose="020B0604020202020204" pitchFamily="34" charset="0"/>
                <a:ea typeface="Calibri" panose="020F0502020204030204" pitchFamily="34" charset="0"/>
                <a:cs typeface="Arial" panose="020B0604020202020204" pitchFamily="34" charset="0"/>
              </a:rPr>
              <a:t>NIH Disclosure Requirements</a:t>
            </a:r>
            <a:br>
              <a:rPr lang="en-US" sz="3200" dirty="0">
                <a:effectLst/>
                <a:latin typeface="Arial" panose="020B0604020202020204" pitchFamily="34" charset="0"/>
                <a:ea typeface="Calibri" panose="020F050202020403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366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766" y="239934"/>
            <a:ext cx="10672521" cy="932087"/>
          </a:xfrm>
        </p:spPr>
        <p:txBody>
          <a:bodyPr/>
          <a:lstStyle/>
          <a:p>
            <a:r>
              <a:rPr lang="en-US" dirty="0"/>
              <a:t>NIH Disclosure Requirements</a:t>
            </a:r>
          </a:p>
        </p:txBody>
      </p:sp>
      <p:sp>
        <p:nvSpPr>
          <p:cNvPr id="6" name="Content Placeholder 2">
            <a:extLst>
              <a:ext uri="{FF2B5EF4-FFF2-40B4-BE49-F238E27FC236}">
                <a16:creationId xmlns:a16="http://schemas.microsoft.com/office/drawing/2014/main" id="{E0731396-183C-4846-9ECA-05005B3D3D26}"/>
              </a:ext>
            </a:extLst>
          </p:cNvPr>
          <p:cNvSpPr>
            <a:spLocks noGrp="1"/>
          </p:cNvSpPr>
          <p:nvPr>
            <p:ph idx="1"/>
          </p:nvPr>
        </p:nvSpPr>
        <p:spPr>
          <a:xfrm>
            <a:off x="691765" y="1288619"/>
            <a:ext cx="10392795" cy="4685461"/>
          </a:xfrm>
        </p:spPr>
        <p:txBody>
          <a:bodyPr>
            <a:normAutofit/>
          </a:bodyPr>
          <a:lstStyle/>
          <a:p>
            <a:pPr marL="0" indent="0">
              <a:buNone/>
            </a:pPr>
            <a:r>
              <a:rPr lang="en-US" b="0" i="0" dirty="0">
                <a:solidFill>
                  <a:srgbClr val="333333"/>
                </a:solidFill>
                <a:effectLst/>
                <a:latin typeface="Arial" panose="020B0604020202020204" pitchFamily="34" charset="0"/>
                <a:cs typeface="Arial" panose="020B0604020202020204" pitchFamily="34" charset="0"/>
              </a:rPr>
              <a:t>NIH requires awardees to report foreign activities through documentation of foreign components, other support, and financial conflict of interest. </a:t>
            </a:r>
            <a:r>
              <a:rPr lang="en-US" dirty="0">
                <a:latin typeface="Arial" panose="020B0604020202020204" pitchFamily="34" charset="0"/>
                <a:cs typeface="Arial" panose="020B0604020202020204" pitchFamily="34" charset="0"/>
              </a:rPr>
              <a:t>NIH is seeking to identify the following: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400" dirty="0">
                <a:latin typeface="Arial" panose="020B0604020202020204" pitchFamily="34" charset="0"/>
                <a:cs typeface="Arial" panose="020B0604020202020204" pitchFamily="34" charset="0"/>
              </a:rPr>
              <a:t>Security and integrity concerns of publicly funded U.S. research</a:t>
            </a:r>
          </a:p>
          <a:p>
            <a:pPr lvl="1">
              <a:buFont typeface="Courier New" panose="02070309020205020404" pitchFamily="49" charset="0"/>
              <a:buChar char="o"/>
            </a:pPr>
            <a:r>
              <a:rPr lang="en-US" sz="2400" dirty="0">
                <a:latin typeface="Arial" panose="020B0604020202020204" pitchFamily="34" charset="0"/>
                <a:cs typeface="Arial" panose="020B0604020202020204" pitchFamily="34" charset="0"/>
              </a:rPr>
              <a:t>Potential scientific and budgetary overlap with proposed research</a:t>
            </a:r>
          </a:p>
          <a:p>
            <a:pPr lvl="1">
              <a:buFont typeface="Courier New" panose="02070309020205020404" pitchFamily="49" charset="0"/>
              <a:buChar char="o"/>
            </a:pPr>
            <a:r>
              <a:rPr lang="en-US" sz="2400" dirty="0">
                <a:latin typeface="Arial" panose="020B0604020202020204" pitchFamily="34" charset="0"/>
                <a:cs typeface="Arial" panose="020B0604020202020204" pitchFamily="34" charset="0"/>
              </a:rPr>
              <a:t>Investigator and staff over commitment (effort greater than 100%)</a:t>
            </a:r>
          </a:p>
        </p:txBody>
      </p:sp>
    </p:spTree>
    <p:extLst>
      <p:ext uri="{BB962C8B-B14F-4D97-AF65-F5344CB8AC3E}">
        <p14:creationId xmlns:p14="http://schemas.microsoft.com/office/powerpoint/2010/main" val="53407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79499-290B-67F1-E094-5B20C4BA9DB7}"/>
              </a:ext>
            </a:extLst>
          </p:cNvPr>
          <p:cNvSpPr>
            <a:spLocks noGrp="1"/>
          </p:cNvSpPr>
          <p:nvPr>
            <p:ph type="ctrTitle"/>
          </p:nvPr>
        </p:nvSpPr>
        <p:spPr/>
        <p:txBody>
          <a:bodyPr/>
          <a:lstStyle/>
          <a:p>
            <a:r>
              <a:rPr lang="en-US" sz="4000" dirty="0">
                <a:solidFill>
                  <a:srgbClr val="252626"/>
                </a:solidFill>
              </a:rPr>
              <a:t>What is NSPM-33?</a:t>
            </a:r>
            <a:endParaRPr lang="en-US" dirty="0"/>
          </a:p>
        </p:txBody>
      </p:sp>
      <p:sp>
        <p:nvSpPr>
          <p:cNvPr id="3" name="Text Placeholder 2">
            <a:extLst>
              <a:ext uri="{FF2B5EF4-FFF2-40B4-BE49-F238E27FC236}">
                <a16:creationId xmlns:a16="http://schemas.microsoft.com/office/drawing/2014/main" id="{22E03C7B-8B84-2904-2808-0F757D973343}"/>
              </a:ext>
            </a:extLst>
          </p:cNvPr>
          <p:cNvSpPr>
            <a:spLocks noGrp="1"/>
          </p:cNvSpPr>
          <p:nvPr>
            <p:ph type="body" sz="quarter" idx="10"/>
          </p:nvPr>
        </p:nvSpPr>
        <p:spPr/>
        <p:txBody>
          <a:bodyPr/>
          <a:lstStyle/>
          <a:p>
            <a:r>
              <a:rPr lang="en-US" dirty="0"/>
              <a:t>NSPM-33 Overview</a:t>
            </a:r>
          </a:p>
        </p:txBody>
      </p:sp>
      <p:pic>
        <p:nvPicPr>
          <p:cNvPr id="6" name="Picture 5">
            <a:extLst>
              <a:ext uri="{FF2B5EF4-FFF2-40B4-BE49-F238E27FC236}">
                <a16:creationId xmlns:a16="http://schemas.microsoft.com/office/drawing/2014/main" id="{A426AC45-AB7D-4D3A-FA5C-4430CDBCB9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06432" y="1810170"/>
            <a:ext cx="827643" cy="4268898"/>
          </a:xfrm>
          <a:prstGeom prst="rect">
            <a:avLst/>
          </a:prstGeom>
        </p:spPr>
      </p:pic>
      <p:sp>
        <p:nvSpPr>
          <p:cNvPr id="7" name="TextBox 6">
            <a:extLst>
              <a:ext uri="{FF2B5EF4-FFF2-40B4-BE49-F238E27FC236}">
                <a16:creationId xmlns:a16="http://schemas.microsoft.com/office/drawing/2014/main" id="{8F368ADB-ACE2-4A24-3A71-27B31ECF5D32}"/>
              </a:ext>
            </a:extLst>
          </p:cNvPr>
          <p:cNvSpPr txBox="1"/>
          <p:nvPr/>
        </p:nvSpPr>
        <p:spPr>
          <a:xfrm>
            <a:off x="1758355" y="5204360"/>
            <a:ext cx="3648075" cy="369332"/>
          </a:xfrm>
          <a:prstGeom prst="rect">
            <a:avLst/>
          </a:prstGeom>
          <a:noFill/>
        </p:spPr>
        <p:txBody>
          <a:bodyPr wrap="square" rtlCol="0">
            <a:spAutoFit/>
          </a:bodyPr>
          <a:lstStyle/>
          <a:p>
            <a:pPr algn="r"/>
            <a:r>
              <a:rPr lang="en-US" dirty="0"/>
              <a:t>Jan. 2021. NSPM-33 Issued</a:t>
            </a:r>
          </a:p>
        </p:txBody>
      </p:sp>
      <p:sp>
        <p:nvSpPr>
          <p:cNvPr id="8" name="TextBox 7">
            <a:extLst>
              <a:ext uri="{FF2B5EF4-FFF2-40B4-BE49-F238E27FC236}">
                <a16:creationId xmlns:a16="http://schemas.microsoft.com/office/drawing/2014/main" id="{3EDA85FA-247A-A12D-7A6B-03C4326595FB}"/>
              </a:ext>
            </a:extLst>
          </p:cNvPr>
          <p:cNvSpPr txBox="1"/>
          <p:nvPr/>
        </p:nvSpPr>
        <p:spPr>
          <a:xfrm>
            <a:off x="6315073" y="4538950"/>
            <a:ext cx="3648075" cy="646331"/>
          </a:xfrm>
          <a:prstGeom prst="rect">
            <a:avLst/>
          </a:prstGeom>
          <a:noFill/>
        </p:spPr>
        <p:txBody>
          <a:bodyPr wrap="square" rtlCol="0">
            <a:spAutoFit/>
          </a:bodyPr>
          <a:lstStyle/>
          <a:p>
            <a:r>
              <a:rPr lang="en-US" dirty="0"/>
              <a:t>OSTP sets out to define standardization</a:t>
            </a:r>
          </a:p>
        </p:txBody>
      </p:sp>
      <p:sp>
        <p:nvSpPr>
          <p:cNvPr id="9" name="TextBox 8">
            <a:extLst>
              <a:ext uri="{FF2B5EF4-FFF2-40B4-BE49-F238E27FC236}">
                <a16:creationId xmlns:a16="http://schemas.microsoft.com/office/drawing/2014/main" id="{E288F250-8870-AB39-BC45-AEC056934A9D}"/>
              </a:ext>
            </a:extLst>
          </p:cNvPr>
          <p:cNvSpPr txBox="1"/>
          <p:nvPr/>
        </p:nvSpPr>
        <p:spPr>
          <a:xfrm>
            <a:off x="1491654" y="3944619"/>
            <a:ext cx="3914777" cy="646331"/>
          </a:xfrm>
          <a:prstGeom prst="rect">
            <a:avLst/>
          </a:prstGeom>
          <a:noFill/>
        </p:spPr>
        <p:txBody>
          <a:bodyPr wrap="square" rtlCol="0">
            <a:spAutoFit/>
          </a:bodyPr>
          <a:lstStyle/>
          <a:p>
            <a:pPr algn="r"/>
            <a:r>
              <a:rPr lang="en-US" dirty="0"/>
              <a:t>Jan. 2022. OSTP provides implementation guidance</a:t>
            </a:r>
          </a:p>
        </p:txBody>
      </p:sp>
      <p:sp>
        <p:nvSpPr>
          <p:cNvPr id="10" name="TextBox 9">
            <a:extLst>
              <a:ext uri="{FF2B5EF4-FFF2-40B4-BE49-F238E27FC236}">
                <a16:creationId xmlns:a16="http://schemas.microsoft.com/office/drawing/2014/main" id="{1C6C4435-0E35-AE41-0532-59D114C8AF1C}"/>
              </a:ext>
            </a:extLst>
          </p:cNvPr>
          <p:cNvSpPr txBox="1"/>
          <p:nvPr/>
        </p:nvSpPr>
        <p:spPr>
          <a:xfrm>
            <a:off x="1264356" y="2821938"/>
            <a:ext cx="4142075" cy="646331"/>
          </a:xfrm>
          <a:prstGeom prst="rect">
            <a:avLst/>
          </a:prstGeom>
          <a:noFill/>
        </p:spPr>
        <p:txBody>
          <a:bodyPr wrap="square" rtlCol="0">
            <a:spAutoFit/>
          </a:bodyPr>
          <a:lstStyle/>
          <a:p>
            <a:pPr algn="r"/>
            <a:r>
              <a:rPr lang="en-US" dirty="0"/>
              <a:t>Aug. 2022 through Mar. 2023. </a:t>
            </a:r>
          </a:p>
          <a:p>
            <a:pPr algn="r"/>
            <a:r>
              <a:rPr lang="en-US" dirty="0"/>
              <a:t>Requests for Information released</a:t>
            </a:r>
          </a:p>
        </p:txBody>
      </p:sp>
      <p:sp>
        <p:nvSpPr>
          <p:cNvPr id="11" name="TextBox 10">
            <a:extLst>
              <a:ext uri="{FF2B5EF4-FFF2-40B4-BE49-F238E27FC236}">
                <a16:creationId xmlns:a16="http://schemas.microsoft.com/office/drawing/2014/main" id="{B0DF3B4B-A4EA-7359-E47E-90569CD78447}"/>
              </a:ext>
            </a:extLst>
          </p:cNvPr>
          <p:cNvSpPr txBox="1"/>
          <p:nvPr/>
        </p:nvSpPr>
        <p:spPr>
          <a:xfrm>
            <a:off x="6234075" y="1945266"/>
            <a:ext cx="3648075" cy="1200329"/>
          </a:xfrm>
          <a:prstGeom prst="rect">
            <a:avLst/>
          </a:prstGeom>
          <a:noFill/>
        </p:spPr>
        <p:txBody>
          <a:bodyPr wrap="square" rtlCol="0">
            <a:spAutoFit/>
          </a:bodyPr>
          <a:lstStyle/>
          <a:p>
            <a:r>
              <a:rPr lang="en-US" dirty="0"/>
              <a:t>Future. Comments are under review. Institutions will have one year to implement requirements upon final release. Expected Q1 this year. </a:t>
            </a:r>
          </a:p>
        </p:txBody>
      </p:sp>
      <p:sp>
        <p:nvSpPr>
          <p:cNvPr id="12" name="TextBox 11">
            <a:extLst>
              <a:ext uri="{FF2B5EF4-FFF2-40B4-BE49-F238E27FC236}">
                <a16:creationId xmlns:a16="http://schemas.microsoft.com/office/drawing/2014/main" id="{B84AFC09-13F3-3A59-27A7-24C873C16BBF}"/>
              </a:ext>
            </a:extLst>
          </p:cNvPr>
          <p:cNvSpPr txBox="1"/>
          <p:nvPr/>
        </p:nvSpPr>
        <p:spPr>
          <a:xfrm>
            <a:off x="6234075" y="3282713"/>
            <a:ext cx="3648075" cy="923330"/>
          </a:xfrm>
          <a:prstGeom prst="rect">
            <a:avLst/>
          </a:prstGeom>
          <a:noFill/>
        </p:spPr>
        <p:txBody>
          <a:bodyPr wrap="square" rtlCol="0">
            <a:spAutoFit/>
          </a:bodyPr>
          <a:lstStyle/>
          <a:p>
            <a:r>
              <a:rPr lang="en-US" dirty="0"/>
              <a:t>Aug. 2022. CHIPS and Science Act signed in to law. Includes compliance with NSPM-33</a:t>
            </a:r>
          </a:p>
        </p:txBody>
      </p:sp>
    </p:spTree>
    <p:extLst>
      <p:ext uri="{BB962C8B-B14F-4D97-AF65-F5344CB8AC3E}">
        <p14:creationId xmlns:p14="http://schemas.microsoft.com/office/powerpoint/2010/main" val="35539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766" y="239934"/>
            <a:ext cx="10672521" cy="932087"/>
          </a:xfrm>
        </p:spPr>
        <p:txBody>
          <a:bodyPr/>
          <a:lstStyle/>
          <a:p>
            <a:r>
              <a:rPr lang="en-US" dirty="0"/>
              <a:t>What Is a Foreign Component?</a:t>
            </a:r>
          </a:p>
        </p:txBody>
      </p:sp>
      <p:sp>
        <p:nvSpPr>
          <p:cNvPr id="6" name="Content Placeholder 2">
            <a:extLst>
              <a:ext uri="{FF2B5EF4-FFF2-40B4-BE49-F238E27FC236}">
                <a16:creationId xmlns:a16="http://schemas.microsoft.com/office/drawing/2014/main" id="{E0731396-183C-4846-9ECA-05005B3D3D26}"/>
              </a:ext>
            </a:extLst>
          </p:cNvPr>
          <p:cNvSpPr>
            <a:spLocks noGrp="1"/>
          </p:cNvSpPr>
          <p:nvPr>
            <p:ph idx="1"/>
          </p:nvPr>
        </p:nvSpPr>
        <p:spPr>
          <a:xfrm>
            <a:off x="691765" y="1288619"/>
            <a:ext cx="10392795" cy="4685461"/>
          </a:xfrm>
        </p:spPr>
        <p:txBody>
          <a:bodyPr>
            <a:normAutofit/>
          </a:bodyPr>
          <a:lstStyle/>
          <a:p>
            <a:pPr marL="0" indent="0" fontAlgn="base">
              <a:buNone/>
            </a:pPr>
            <a:r>
              <a:rPr lang="en-US" sz="2000" b="0" i="0" dirty="0">
                <a:solidFill>
                  <a:srgbClr val="333333"/>
                </a:solidFill>
                <a:effectLst/>
                <a:latin typeface="Arial" panose="020B0604020202020204" pitchFamily="34" charset="0"/>
                <a:cs typeface="Arial" panose="020B0604020202020204" pitchFamily="34" charset="0"/>
              </a:rPr>
              <a:t>A foreign component is defined as “[t]he performance of any </a:t>
            </a:r>
            <a:r>
              <a:rPr lang="en-US" sz="2000" b="1" i="0" u="sng" dirty="0">
                <a:solidFill>
                  <a:srgbClr val="333333"/>
                </a:solidFill>
                <a:effectLst/>
                <a:latin typeface="Arial" panose="020B0604020202020204" pitchFamily="34" charset="0"/>
                <a:cs typeface="Arial" panose="020B0604020202020204" pitchFamily="34" charset="0"/>
              </a:rPr>
              <a:t>significant</a:t>
            </a:r>
            <a:r>
              <a:rPr lang="en-US" sz="2000" b="0" i="0" dirty="0">
                <a:solidFill>
                  <a:srgbClr val="333333"/>
                </a:solidFill>
                <a:effectLst/>
                <a:latin typeface="Arial" panose="020B0604020202020204" pitchFamily="34" charset="0"/>
                <a:cs typeface="Arial" panose="020B0604020202020204" pitchFamily="34" charset="0"/>
              </a:rPr>
              <a:t> scientific element or segment of a project </a:t>
            </a:r>
            <a:r>
              <a:rPr lang="en-US" sz="2000" b="1" i="0" u="sng" dirty="0">
                <a:solidFill>
                  <a:srgbClr val="333333"/>
                </a:solidFill>
                <a:effectLst/>
                <a:latin typeface="Arial" panose="020B0604020202020204" pitchFamily="34" charset="0"/>
                <a:cs typeface="Arial" panose="020B0604020202020204" pitchFamily="34" charset="0"/>
              </a:rPr>
              <a:t>outside of the United States</a:t>
            </a:r>
            <a:r>
              <a:rPr lang="en-US" sz="2000" b="0" i="0" dirty="0">
                <a:solidFill>
                  <a:srgbClr val="333333"/>
                </a:solidFill>
                <a:effectLst/>
                <a:latin typeface="Arial" panose="020B0604020202020204" pitchFamily="34" charset="0"/>
                <a:cs typeface="Arial" panose="020B0604020202020204" pitchFamily="34" charset="0"/>
              </a:rPr>
              <a:t>, either by the recipient or by a researcher employed by a foreign organization, whether or not grant funds are expended.”</a:t>
            </a:r>
          </a:p>
          <a:p>
            <a:pPr marL="0" indent="0" fontAlgn="base">
              <a:buNone/>
            </a:pPr>
            <a:r>
              <a:rPr lang="en-US" sz="2000" dirty="0">
                <a:solidFill>
                  <a:schemeClr val="tx1"/>
                </a:solidFill>
                <a:latin typeface="Arial" panose="020B0604020202020204" pitchFamily="34" charset="0"/>
                <a:cs typeface="Arial" panose="020B0604020202020204" pitchFamily="34" charset="0"/>
              </a:rPr>
              <a:t>NIH prior approval required whenever scope of work includes a “Foreign Component,” i.e., when a significant part of the project is conducted outside of the United States.  This includes:</a:t>
            </a:r>
          </a:p>
          <a:p>
            <a:pPr lvl="1">
              <a:buFont typeface="Courier New" panose="02070309020205020404" pitchFamily="49" charset="0"/>
              <a:buChar char="o"/>
            </a:pPr>
            <a:r>
              <a:rPr lang="en-US" sz="2000" b="0" i="0" dirty="0">
                <a:solidFill>
                  <a:srgbClr val="212529"/>
                </a:solidFill>
                <a:effectLst/>
                <a:latin typeface="Arial" panose="020B0604020202020204" pitchFamily="34" charset="0"/>
                <a:cs typeface="Arial" panose="020B0604020202020204" pitchFamily="34" charset="0"/>
              </a:rPr>
              <a:t>Performance of work by a researcher or recipient in a foreign location, whether or not NIH grant funds are expended and/or</a:t>
            </a:r>
          </a:p>
          <a:p>
            <a:pPr lvl="1">
              <a:buFont typeface="Courier New" panose="02070309020205020404" pitchFamily="49" charset="0"/>
              <a:buChar char="o"/>
            </a:pPr>
            <a:r>
              <a:rPr lang="en-US" sz="2000" b="0" i="0" dirty="0">
                <a:solidFill>
                  <a:srgbClr val="212529"/>
                </a:solidFill>
                <a:effectLst/>
                <a:latin typeface="Arial" panose="020B0604020202020204" pitchFamily="34" charset="0"/>
                <a:cs typeface="Arial" panose="020B0604020202020204" pitchFamily="34" charset="0"/>
              </a:rPr>
              <a:t>Performance of work by a researcher in a foreign location employed or paid for by a foreign organization, whether or not NIH grant funds are expended.</a:t>
            </a:r>
          </a:p>
        </p:txBody>
      </p:sp>
    </p:spTree>
    <p:extLst>
      <p:ext uri="{BB962C8B-B14F-4D97-AF65-F5344CB8AC3E}">
        <p14:creationId xmlns:p14="http://schemas.microsoft.com/office/powerpoint/2010/main" val="3152092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766" y="239934"/>
            <a:ext cx="10672521" cy="932087"/>
          </a:xfrm>
        </p:spPr>
        <p:txBody>
          <a:bodyPr/>
          <a:lstStyle/>
          <a:p>
            <a:r>
              <a:rPr lang="en-US" dirty="0"/>
              <a:t>Examples of Foreign Component Activities</a:t>
            </a:r>
          </a:p>
        </p:txBody>
      </p:sp>
      <p:sp>
        <p:nvSpPr>
          <p:cNvPr id="6" name="Content Placeholder 2">
            <a:extLst>
              <a:ext uri="{FF2B5EF4-FFF2-40B4-BE49-F238E27FC236}">
                <a16:creationId xmlns:a16="http://schemas.microsoft.com/office/drawing/2014/main" id="{E0731396-183C-4846-9ECA-05005B3D3D26}"/>
              </a:ext>
            </a:extLst>
          </p:cNvPr>
          <p:cNvSpPr>
            <a:spLocks noGrp="1"/>
          </p:cNvSpPr>
          <p:nvPr>
            <p:ph idx="1"/>
          </p:nvPr>
        </p:nvSpPr>
        <p:spPr>
          <a:xfrm>
            <a:off x="691765" y="1288619"/>
            <a:ext cx="10392795" cy="4685461"/>
          </a:xfrm>
        </p:spPr>
        <p:txBody>
          <a:bodyPr>
            <a:normAutofit/>
          </a:bodyPr>
          <a:lstStyle/>
          <a:p>
            <a:pPr marL="0" indent="0" fontAlgn="base">
              <a:buNone/>
            </a:pPr>
            <a:r>
              <a:rPr lang="en-US" b="0" i="0" dirty="0">
                <a:solidFill>
                  <a:srgbClr val="000000"/>
                </a:solidFill>
                <a:effectLst/>
                <a:latin typeface="Arial" panose="020B0604020202020204" pitchFamily="34" charset="0"/>
                <a:cs typeface="Arial" panose="020B0604020202020204" pitchFamily="34" charset="0"/>
              </a:rPr>
              <a:t> Foreign component activities include:</a:t>
            </a:r>
          </a:p>
          <a:p>
            <a:pPr lvl="1"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the involvement of human subjects or animals at a foreign site, </a:t>
            </a:r>
          </a:p>
          <a:p>
            <a:pPr lvl="1"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extensive foreign travel by recipient project staff for the purpose of data collection, surveying, sampling, and similar activities, or </a:t>
            </a:r>
          </a:p>
          <a:p>
            <a:pPr lvl="1" fontAlgn="base">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any activity of the recipient that may have an impact on U.S. foreign policy through involvement in the affairs or environment of a foreign country.</a:t>
            </a:r>
          </a:p>
        </p:txBody>
      </p:sp>
    </p:spTree>
    <p:extLst>
      <p:ext uri="{BB962C8B-B14F-4D97-AF65-F5344CB8AC3E}">
        <p14:creationId xmlns:p14="http://schemas.microsoft.com/office/powerpoint/2010/main" val="122637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863" y="537268"/>
            <a:ext cx="4035774" cy="678847"/>
          </a:xfrm>
        </p:spPr>
        <p:txBody>
          <a:bodyPr vert="horz" lIns="91440" tIns="45720" rIns="91440" bIns="45720" rtlCol="0" anchor="b">
            <a:normAutofit/>
          </a:bodyPr>
          <a:lstStyle/>
          <a:p>
            <a:r>
              <a:rPr lang="en-US" sz="2800" dirty="0">
                <a:solidFill>
                  <a:schemeClr val="tx1"/>
                </a:solidFill>
                <a:latin typeface="Arial" panose="020B0604020202020204" pitchFamily="34" charset="0"/>
                <a:cs typeface="Arial" panose="020B0604020202020204" pitchFamily="34" charset="0"/>
              </a:rPr>
              <a:t>Biographical Sketch</a:t>
            </a:r>
          </a:p>
        </p:txBody>
      </p:sp>
      <p:sp>
        <p:nvSpPr>
          <p:cNvPr id="6" name="Content Placeholder 2">
            <a:extLst>
              <a:ext uri="{FF2B5EF4-FFF2-40B4-BE49-F238E27FC236}">
                <a16:creationId xmlns:a16="http://schemas.microsoft.com/office/drawing/2014/main" id="{E0731396-183C-4846-9ECA-05005B3D3D26}"/>
              </a:ext>
            </a:extLst>
          </p:cNvPr>
          <p:cNvSpPr>
            <a:spLocks noGrp="1"/>
          </p:cNvSpPr>
          <p:nvPr>
            <p:ph idx="1"/>
          </p:nvPr>
        </p:nvSpPr>
        <p:spPr>
          <a:xfrm>
            <a:off x="671209" y="1449421"/>
            <a:ext cx="4328807" cy="4531887"/>
          </a:xfrm>
        </p:spPr>
        <p:txBody>
          <a:bodyPr vert="horz" lIns="91440" tIns="45720" rIns="91440" bIns="45720" rtlCol="0" anchor="t">
            <a:normAutofit/>
          </a:bodyPr>
          <a:lstStyle/>
          <a:p>
            <a:pPr marL="0" marR="0" lvl="0" indent="0" defTabSz="914400">
              <a:lnSpc>
                <a:spcPct val="90000"/>
              </a:lnSpc>
              <a:spcBef>
                <a:spcPts val="0"/>
              </a:spcBef>
              <a:spcAft>
                <a:spcPts val="800"/>
              </a:spcAft>
              <a:buSzPts val="1000"/>
              <a:buNone/>
              <a:tabLst>
                <a:tab pos="457200" algn="l"/>
              </a:tabLst>
            </a:pPr>
            <a:r>
              <a:rPr lang="en-US" sz="1800" dirty="0">
                <a:solidFill>
                  <a:schemeClr val="tx1"/>
                </a:solidFill>
                <a:latin typeface="Arial" panose="020B0604020202020204" pitchFamily="34" charset="0"/>
                <a:cs typeface="Arial" panose="020B0604020202020204" pitchFamily="34" charset="0"/>
              </a:rPr>
              <a:t>“Positions, Scientific Appointments, and Honors” should include:</a:t>
            </a:r>
            <a:br>
              <a:rPr lang="en-US" sz="1800" dirty="0">
                <a:solidFill>
                  <a:schemeClr val="tx1"/>
                </a:solidFill>
                <a:effectLst/>
                <a:latin typeface="Arial" panose="020B0604020202020204" pitchFamily="34" charset="0"/>
                <a:cs typeface="Arial" panose="020B0604020202020204" pitchFamily="34" charset="0"/>
              </a:rPr>
            </a:br>
            <a:r>
              <a:rPr lang="en-US" sz="1800" dirty="0">
                <a:solidFill>
                  <a:schemeClr val="tx1"/>
                </a:solidFill>
                <a:effectLst/>
                <a:latin typeface="Arial" panose="020B0604020202020204" pitchFamily="34" charset="0"/>
                <a:cs typeface="Arial" panose="020B0604020202020204" pitchFamily="34" charset="0"/>
              </a:rPr>
              <a:t> </a:t>
            </a:r>
          </a:p>
          <a:p>
            <a:pPr marL="857250" lvl="2">
              <a:lnSpc>
                <a:spcPct val="90000"/>
              </a:lnSpc>
              <a:spcAft>
                <a:spcPts val="0"/>
              </a:spcAft>
              <a:buSzPts val="1000"/>
              <a:tabLst>
                <a:tab pos="914400" algn="l"/>
              </a:tabLst>
            </a:pPr>
            <a:r>
              <a:rPr lang="en-US" sz="1800" dirty="0">
                <a:solidFill>
                  <a:schemeClr val="tx1"/>
                </a:solidFill>
                <a:latin typeface="Arial" panose="020B0604020202020204" pitchFamily="34" charset="0"/>
                <a:cs typeface="Arial" panose="020B0604020202020204" pitchFamily="34" charset="0"/>
              </a:rPr>
              <a:t>All positions, both domestic and foreign</a:t>
            </a:r>
          </a:p>
          <a:p>
            <a:pPr marL="857250" lvl="2">
              <a:lnSpc>
                <a:spcPct val="90000"/>
              </a:lnSpc>
              <a:spcAft>
                <a:spcPts val="0"/>
              </a:spcAft>
              <a:buSzPts val="1000"/>
              <a:tabLst>
                <a:tab pos="914400" algn="l"/>
              </a:tabLst>
            </a:pPr>
            <a:r>
              <a:rPr lang="en-US" sz="1800" dirty="0">
                <a:solidFill>
                  <a:schemeClr val="tx1"/>
                </a:solidFill>
                <a:latin typeface="Arial" panose="020B0604020202020204" pitchFamily="34" charset="0"/>
                <a:cs typeface="Arial" panose="020B0604020202020204" pitchFamily="34" charset="0"/>
              </a:rPr>
              <a:t>All scientific appointments, both domestic and foreign</a:t>
            </a:r>
          </a:p>
          <a:p>
            <a:pPr marL="857250" lvl="2">
              <a:lnSpc>
                <a:spcPct val="90000"/>
              </a:lnSpc>
              <a:spcAft>
                <a:spcPts val="0"/>
              </a:spcAft>
              <a:buSzPts val="1000"/>
              <a:tabLst>
                <a:tab pos="914400" algn="l"/>
              </a:tabLst>
            </a:pPr>
            <a:r>
              <a:rPr lang="en-US" sz="1800" dirty="0">
                <a:solidFill>
                  <a:schemeClr val="tx1"/>
                </a:solidFill>
                <a:latin typeface="Arial" panose="020B0604020202020204" pitchFamily="34" charset="0"/>
                <a:cs typeface="Arial" panose="020B0604020202020204" pitchFamily="34" charset="0"/>
              </a:rPr>
              <a:t>All affiliations with foreign entities or governments</a:t>
            </a:r>
          </a:p>
          <a:p>
            <a:pPr marL="857250" lvl="2">
              <a:lnSpc>
                <a:spcPct val="90000"/>
              </a:lnSpc>
              <a:spcAft>
                <a:spcPts val="0"/>
              </a:spcAft>
              <a:buSzPts val="1000"/>
              <a:tabLst>
                <a:tab pos="914400" algn="l"/>
              </a:tabLst>
            </a:pPr>
            <a:r>
              <a:rPr lang="en-US" sz="1800" dirty="0">
                <a:solidFill>
                  <a:schemeClr val="tx1"/>
                </a:solidFill>
                <a:latin typeface="Arial" panose="020B0604020202020204" pitchFamily="34" charset="0"/>
                <a:cs typeface="Arial" panose="020B0604020202020204" pitchFamily="34" charset="0"/>
              </a:rPr>
              <a:t>All titled academic, professional, or institutional appointments whether or not renumeration is received</a:t>
            </a:r>
            <a:br>
              <a:rPr lang="en-US" sz="1400" dirty="0">
                <a:solidFill>
                  <a:schemeClr val="tx1"/>
                </a:solidFill>
                <a:latin typeface="+mn-lt"/>
                <a:cs typeface="+mn-cs"/>
              </a:rPr>
            </a:br>
            <a:endParaRPr lang="en-US" sz="1400" dirty="0">
              <a:solidFill>
                <a:schemeClr val="tx1"/>
              </a:solidFill>
              <a:latin typeface="+mn-lt"/>
              <a:cs typeface="+mn-cs"/>
            </a:endParaRPr>
          </a:p>
          <a:p>
            <a:pPr lvl="1">
              <a:lnSpc>
                <a:spcPct val="90000"/>
              </a:lnSpc>
            </a:pPr>
            <a:endParaRPr lang="en-US" sz="1400" dirty="0">
              <a:solidFill>
                <a:schemeClr val="tx1"/>
              </a:solidFill>
              <a:latin typeface="+mn-lt"/>
              <a:cs typeface="+mn-cs"/>
            </a:endParaRPr>
          </a:p>
        </p:txBody>
      </p:sp>
      <p:pic>
        <p:nvPicPr>
          <p:cNvPr id="4" name="Picture 3" descr="Screenshot of the Biographical Sketch form">
            <a:extLst>
              <a:ext uri="{FF2B5EF4-FFF2-40B4-BE49-F238E27FC236}">
                <a16:creationId xmlns:a16="http://schemas.microsoft.com/office/drawing/2014/main" id="{FE50E051-6AC4-5057-4D7A-6297C6AC26C9}"/>
              </a:ext>
            </a:extLst>
          </p:cNvPr>
          <p:cNvPicPr>
            <a:picLocks noChangeAspect="1"/>
          </p:cNvPicPr>
          <p:nvPr/>
        </p:nvPicPr>
        <p:blipFill rotWithShape="1">
          <a:blip r:embed="rId2"/>
          <a:srcRect r="3" b="15800"/>
          <a:stretch/>
        </p:blipFill>
        <p:spPr>
          <a:xfrm>
            <a:off x="5089243" y="877413"/>
            <a:ext cx="6222628" cy="5043096"/>
          </a:xfrm>
          <a:prstGeom prst="rect">
            <a:avLst/>
          </a:prstGeom>
        </p:spPr>
      </p:pic>
    </p:spTree>
    <p:extLst>
      <p:ext uri="{BB962C8B-B14F-4D97-AF65-F5344CB8AC3E}">
        <p14:creationId xmlns:p14="http://schemas.microsoft.com/office/powerpoint/2010/main" val="3120094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2150" y="382174"/>
            <a:ext cx="10672521" cy="932087"/>
          </a:xfrm>
        </p:spPr>
        <p:txBody>
          <a:bodyPr vert="horz" lIns="91440" tIns="45720" rIns="91440" bIns="45720" rtlCol="0" anchor="ctr">
            <a:normAutofit fontScale="90000"/>
          </a:bodyPr>
          <a:lstStyle/>
          <a:p>
            <a:r>
              <a:rPr lang="en-US" sz="3600" kern="1200" dirty="0">
                <a:solidFill>
                  <a:schemeClr val="tx1"/>
                </a:solidFill>
                <a:latin typeface="Arial" panose="020B0604020202020204" pitchFamily="34" charset="0"/>
                <a:cs typeface="Arial" panose="020B0604020202020204" pitchFamily="34" charset="0"/>
              </a:rPr>
              <a:t>NIH Other Support: What Needs to be Disclosed</a:t>
            </a:r>
            <a:r>
              <a:rPr lang="en-US" sz="3600" dirty="0">
                <a:solidFill>
                  <a:schemeClr val="tx1"/>
                </a:solidFill>
                <a:latin typeface="Arial" panose="020B0604020202020204" pitchFamily="34" charset="0"/>
                <a:cs typeface="Arial" panose="020B0604020202020204" pitchFamily="34" charset="0"/>
              </a:rPr>
              <a:t>?</a:t>
            </a:r>
            <a:r>
              <a:rPr lang="en-US" sz="3600" kern="1200" dirty="0">
                <a:solidFill>
                  <a:srgbClr val="FFFFFF"/>
                </a:solidFill>
                <a:latin typeface="Arial" panose="020B0604020202020204" pitchFamily="34" charset="0"/>
                <a:cs typeface="Arial" panose="020B0604020202020204" pitchFamily="34" charset="0"/>
              </a:rPr>
              <a:t> to </a:t>
            </a:r>
            <a:r>
              <a:rPr lang="en-US" kern="1200" dirty="0">
                <a:solidFill>
                  <a:srgbClr val="FFFFFF"/>
                </a:solidFill>
                <a:latin typeface="+mj-lt"/>
                <a:ea typeface="+mj-ea"/>
                <a:cs typeface="+mj-cs"/>
              </a:rPr>
              <a:t>be disclosed?</a:t>
            </a:r>
          </a:p>
        </p:txBody>
      </p:sp>
      <p:graphicFrame>
        <p:nvGraphicFramePr>
          <p:cNvPr id="8" name="Content Placeholder 2">
            <a:extLst>
              <a:ext uri="{FF2B5EF4-FFF2-40B4-BE49-F238E27FC236}">
                <a16:creationId xmlns:a16="http://schemas.microsoft.com/office/drawing/2014/main" id="{1460AB4E-02A5-48E8-A7FD-5C22BB27857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454331137"/>
              </p:ext>
            </p:extLst>
          </p:nvPr>
        </p:nvGraphicFramePr>
        <p:xfrm>
          <a:off x="692150" y="1209758"/>
          <a:ext cx="10807700" cy="4964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6672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D44F-5A93-B32A-CA90-B1B0432D4224}"/>
              </a:ext>
            </a:extLst>
          </p:cNvPr>
          <p:cNvSpPr>
            <a:spLocks noGrp="1"/>
          </p:cNvSpPr>
          <p:nvPr>
            <p:ph type="ctrTitle"/>
          </p:nvPr>
        </p:nvSpPr>
        <p:spPr>
          <a:xfrm>
            <a:off x="691765" y="471906"/>
            <a:ext cx="10672521" cy="932087"/>
          </a:xfrm>
        </p:spPr>
        <p:txBody>
          <a:bodyPr/>
          <a:lstStyle/>
          <a:p>
            <a:r>
              <a:rPr lang="en-US" dirty="0"/>
              <a:t>Supporting Documentation</a:t>
            </a:r>
          </a:p>
        </p:txBody>
      </p:sp>
      <p:sp>
        <p:nvSpPr>
          <p:cNvPr id="4" name="Content Placeholder 3">
            <a:extLst>
              <a:ext uri="{FF2B5EF4-FFF2-40B4-BE49-F238E27FC236}">
                <a16:creationId xmlns:a16="http://schemas.microsoft.com/office/drawing/2014/main" id="{3226FBD5-3719-4929-77BB-5B9C665F5346}"/>
              </a:ext>
            </a:extLst>
          </p:cNvPr>
          <p:cNvSpPr>
            <a:spLocks noGrp="1"/>
          </p:cNvSpPr>
          <p:nvPr>
            <p:ph idx="1"/>
          </p:nvPr>
        </p:nvSpPr>
        <p:spPr>
          <a:xfrm>
            <a:off x="691765" y="1555244"/>
            <a:ext cx="10687459" cy="4510276"/>
          </a:xfrm>
        </p:spPr>
        <p:txBody>
          <a:bodyPr>
            <a:normAutofit fontScale="92500" lnSpcReduction="20000"/>
          </a:bodyPr>
          <a:lstStyle/>
          <a:p>
            <a:pPr marL="0" indent="0">
              <a:buNone/>
            </a:pPr>
            <a:r>
              <a:rPr lang="en-US" sz="2133" dirty="0">
                <a:solidFill>
                  <a:schemeClr val="tx1"/>
                </a:solidFill>
                <a:latin typeface="Arial" panose="020B0604020202020204" pitchFamily="34" charset="0"/>
                <a:cs typeface="Arial" panose="020B0604020202020204" pitchFamily="34" charset="0"/>
              </a:rPr>
              <a:t>Supporting Documentation should include:</a:t>
            </a:r>
          </a:p>
          <a:p>
            <a:pPr lvl="2" indent="-457189" fontAlgn="ctr">
              <a:buSzPts val="1000"/>
              <a:buFont typeface="Symbol" panose="05050102010706020507" pitchFamily="18" charset="2"/>
              <a:buChar char=""/>
              <a:tabLst>
                <a:tab pos="609585" algn="l"/>
              </a:tabLst>
            </a:pPr>
            <a:r>
              <a:rPr lang="en-US" sz="2133" dirty="0">
                <a:solidFill>
                  <a:schemeClr val="tx1"/>
                </a:solidFill>
                <a:latin typeface="Arial" panose="020B0604020202020204" pitchFamily="34" charset="0"/>
                <a:cs typeface="Arial" panose="020B0604020202020204" pitchFamily="34" charset="0"/>
              </a:rPr>
              <a:t>Appointment letters or other documents (agreement) related to the terms and conditions of the appointment with foreign entities</a:t>
            </a:r>
            <a:br>
              <a:rPr lang="en-US" sz="2133" dirty="0">
                <a:solidFill>
                  <a:schemeClr val="tx1"/>
                </a:solidFill>
                <a:latin typeface="Arial" panose="020B0604020202020204" pitchFamily="34" charset="0"/>
                <a:cs typeface="Arial" panose="020B0604020202020204" pitchFamily="34" charset="0"/>
              </a:rPr>
            </a:br>
            <a:endParaRPr lang="en-US" sz="2133" dirty="0">
              <a:solidFill>
                <a:schemeClr val="tx1"/>
              </a:solidFill>
              <a:latin typeface="Arial" panose="020B0604020202020204" pitchFamily="34" charset="0"/>
              <a:cs typeface="Arial" panose="020B0604020202020204" pitchFamily="34" charset="0"/>
            </a:endParaRPr>
          </a:p>
          <a:p>
            <a:pPr lvl="2" indent="-457189" fontAlgn="ctr">
              <a:buSzPts val="1000"/>
              <a:buFont typeface="Symbol" panose="05050102010706020507" pitchFamily="18" charset="2"/>
              <a:buChar char=""/>
              <a:tabLst>
                <a:tab pos="609585" algn="l"/>
              </a:tabLst>
            </a:pPr>
            <a:r>
              <a:rPr lang="en-US" sz="2133" dirty="0">
                <a:solidFill>
                  <a:schemeClr val="tx1"/>
                </a:solidFill>
                <a:latin typeface="Arial" panose="020B0604020202020204" pitchFamily="34" charset="0"/>
                <a:cs typeface="Arial" panose="020B0604020202020204" pitchFamily="34" charset="0"/>
              </a:rPr>
              <a:t>Employment agreements with foreign entities</a:t>
            </a:r>
            <a:br>
              <a:rPr lang="en-US" sz="2133" dirty="0">
                <a:solidFill>
                  <a:schemeClr val="tx1"/>
                </a:solidFill>
                <a:latin typeface="Arial" panose="020B0604020202020204" pitchFamily="34" charset="0"/>
                <a:cs typeface="Arial" panose="020B0604020202020204" pitchFamily="34" charset="0"/>
              </a:rPr>
            </a:br>
            <a:endParaRPr lang="en-US" sz="2133" dirty="0">
              <a:solidFill>
                <a:schemeClr val="tx1"/>
              </a:solidFill>
              <a:latin typeface="Arial" panose="020B0604020202020204" pitchFamily="34" charset="0"/>
              <a:cs typeface="Arial" panose="020B0604020202020204" pitchFamily="34" charset="0"/>
            </a:endParaRPr>
          </a:p>
          <a:p>
            <a:pPr lvl="2" indent="-457189" fontAlgn="ctr">
              <a:buSzPts val="1000"/>
              <a:buFont typeface="Symbol" panose="05050102010706020507" pitchFamily="18" charset="2"/>
              <a:buChar char=""/>
              <a:tabLst>
                <a:tab pos="609585" algn="l"/>
              </a:tabLst>
            </a:pPr>
            <a:r>
              <a:rPr lang="en-US" sz="2133" dirty="0">
                <a:solidFill>
                  <a:schemeClr val="tx1"/>
                </a:solidFill>
                <a:latin typeface="Arial" panose="020B0604020202020204" pitchFamily="34" charset="0"/>
                <a:cs typeface="Arial" panose="020B0604020202020204" pitchFamily="34" charset="0"/>
              </a:rPr>
              <a:t>Agreements or sponsored funding received as a result of their appointment and/or employment with the foreign entity (received as an individual or through the foreign entities involved)</a:t>
            </a:r>
            <a:br>
              <a:rPr lang="en-US" sz="2133" dirty="0">
                <a:solidFill>
                  <a:schemeClr val="tx1"/>
                </a:solidFill>
                <a:latin typeface="Arial" panose="020B0604020202020204" pitchFamily="34" charset="0"/>
                <a:cs typeface="Arial" panose="020B0604020202020204" pitchFamily="34" charset="0"/>
              </a:rPr>
            </a:br>
            <a:endParaRPr lang="en-US" sz="2133" dirty="0">
              <a:solidFill>
                <a:schemeClr val="tx1"/>
              </a:solidFill>
              <a:latin typeface="Arial" panose="020B0604020202020204" pitchFamily="34" charset="0"/>
              <a:cs typeface="Arial" panose="020B0604020202020204" pitchFamily="34" charset="0"/>
            </a:endParaRPr>
          </a:p>
          <a:p>
            <a:pPr marL="152396" lvl="1" indent="0">
              <a:buNone/>
            </a:pPr>
            <a:r>
              <a:rPr lang="en-US" sz="2133" dirty="0">
                <a:solidFill>
                  <a:schemeClr val="tx1"/>
                </a:solidFill>
                <a:latin typeface="Arial" panose="020B0604020202020204" pitchFamily="34" charset="0"/>
                <a:cs typeface="Arial" panose="020B0604020202020204" pitchFamily="34" charset="0"/>
              </a:rPr>
              <a:t>Supporting Documentation should not include:</a:t>
            </a:r>
            <a:br>
              <a:rPr lang="en-US" sz="2133" dirty="0">
                <a:solidFill>
                  <a:schemeClr val="tx1"/>
                </a:solidFill>
                <a:latin typeface="Arial" panose="020B0604020202020204" pitchFamily="34" charset="0"/>
                <a:cs typeface="Arial" panose="020B0604020202020204" pitchFamily="34" charset="0"/>
              </a:rPr>
            </a:br>
            <a:endParaRPr lang="en-US" sz="2133" dirty="0">
              <a:solidFill>
                <a:schemeClr val="tx1"/>
              </a:solidFill>
              <a:latin typeface="Arial" panose="020B0604020202020204" pitchFamily="34" charset="0"/>
              <a:cs typeface="Arial" panose="020B0604020202020204" pitchFamily="34" charset="0"/>
            </a:endParaRPr>
          </a:p>
          <a:p>
            <a:pPr marL="1142971" lvl="2" indent="-380990">
              <a:buFont typeface="Arial" panose="020B0604020202020204" pitchFamily="34" charset="0"/>
              <a:buChar char="•"/>
            </a:pPr>
            <a:r>
              <a:rPr lang="en-US" sz="2133">
                <a:solidFill>
                  <a:schemeClr val="tx1"/>
                </a:solidFill>
                <a:latin typeface="Arial" panose="020B0604020202020204" pitchFamily="34" charset="0"/>
                <a:cs typeface="Arial" panose="020B0604020202020204" pitchFamily="34" charset="0"/>
              </a:rPr>
              <a:t>Agreements or </a:t>
            </a:r>
            <a:r>
              <a:rPr lang="en-US" sz="2133" dirty="0">
                <a:solidFill>
                  <a:schemeClr val="tx1"/>
                </a:solidFill>
                <a:latin typeface="Arial" panose="020B0604020202020204" pitchFamily="34" charset="0"/>
                <a:cs typeface="Arial" panose="020B0604020202020204" pitchFamily="34" charset="0"/>
              </a:rPr>
              <a:t>sponsored funding received from foreign entities and accepted via the investigator’s home institution in the US (These must still be listed in Other Support)</a:t>
            </a:r>
          </a:p>
          <a:p>
            <a:endParaRPr lang="en-US" dirty="0"/>
          </a:p>
        </p:txBody>
      </p:sp>
    </p:spTree>
    <p:extLst>
      <p:ext uri="{BB962C8B-B14F-4D97-AF65-F5344CB8AC3E}">
        <p14:creationId xmlns:p14="http://schemas.microsoft.com/office/powerpoint/2010/main" val="443931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481" y="137599"/>
            <a:ext cx="10714427" cy="198939"/>
          </a:xfrm>
        </p:spPr>
        <p:txBody>
          <a:bodyPr>
            <a:noAutofit/>
          </a:bodyPr>
          <a:lstStyle/>
          <a:p>
            <a:r>
              <a:rPr lang="en-US" sz="2133" dirty="0"/>
              <a:t>NIH Disclosure Requirements</a:t>
            </a:r>
            <a:r>
              <a:rPr lang="en-US" sz="2133" dirty="0">
                <a:solidFill>
                  <a:schemeClr val="bg1"/>
                </a:solidFill>
              </a:rPr>
              <a:t> Chart</a:t>
            </a:r>
          </a:p>
        </p:txBody>
      </p:sp>
      <p:graphicFrame>
        <p:nvGraphicFramePr>
          <p:cNvPr id="3" name="Table 2">
            <a:extLst>
              <a:ext uri="{FF2B5EF4-FFF2-40B4-BE49-F238E27FC236}">
                <a16:creationId xmlns:a16="http://schemas.microsoft.com/office/drawing/2014/main" id="{8B23F1FA-CA54-4861-9A8E-C73797C19AAF}"/>
              </a:ext>
            </a:extLst>
          </p:cNvPr>
          <p:cNvGraphicFramePr>
            <a:graphicFrameLocks noGrp="1"/>
          </p:cNvGraphicFramePr>
          <p:nvPr>
            <p:extLst>
              <p:ext uri="{D42A27DB-BD31-4B8C-83A1-F6EECF244321}">
                <p14:modId xmlns:p14="http://schemas.microsoft.com/office/powerpoint/2010/main" val="1693105606"/>
              </p:ext>
            </p:extLst>
          </p:nvPr>
        </p:nvGraphicFramePr>
        <p:xfrm>
          <a:off x="121113" y="440173"/>
          <a:ext cx="11699473" cy="5637989"/>
        </p:xfrm>
        <a:graphic>
          <a:graphicData uri="http://schemas.openxmlformats.org/drawingml/2006/table">
            <a:tbl>
              <a:tblPr firstRow="1">
                <a:tableStyleId>{16D9F66E-5EB9-4882-86FB-DCBF35E3C3E4}</a:tableStyleId>
              </a:tblPr>
              <a:tblGrid>
                <a:gridCol w="4755688">
                  <a:extLst>
                    <a:ext uri="{9D8B030D-6E8A-4147-A177-3AD203B41FA5}">
                      <a16:colId xmlns:a16="http://schemas.microsoft.com/office/drawing/2014/main" val="412905388"/>
                    </a:ext>
                  </a:extLst>
                </a:gridCol>
                <a:gridCol w="1049643">
                  <a:extLst>
                    <a:ext uri="{9D8B030D-6E8A-4147-A177-3AD203B41FA5}">
                      <a16:colId xmlns:a16="http://schemas.microsoft.com/office/drawing/2014/main" val="3143017715"/>
                    </a:ext>
                  </a:extLst>
                </a:gridCol>
                <a:gridCol w="1001197">
                  <a:extLst>
                    <a:ext uri="{9D8B030D-6E8A-4147-A177-3AD203B41FA5}">
                      <a16:colId xmlns:a16="http://schemas.microsoft.com/office/drawing/2014/main" val="3352877785"/>
                    </a:ext>
                  </a:extLst>
                </a:gridCol>
                <a:gridCol w="1566389">
                  <a:extLst>
                    <a:ext uri="{9D8B030D-6E8A-4147-A177-3AD203B41FA5}">
                      <a16:colId xmlns:a16="http://schemas.microsoft.com/office/drawing/2014/main" val="3158321782"/>
                    </a:ext>
                  </a:extLst>
                </a:gridCol>
                <a:gridCol w="1122309">
                  <a:extLst>
                    <a:ext uri="{9D8B030D-6E8A-4147-A177-3AD203B41FA5}">
                      <a16:colId xmlns:a16="http://schemas.microsoft.com/office/drawing/2014/main" val="726514575"/>
                    </a:ext>
                  </a:extLst>
                </a:gridCol>
                <a:gridCol w="1098088">
                  <a:extLst>
                    <a:ext uri="{9D8B030D-6E8A-4147-A177-3AD203B41FA5}">
                      <a16:colId xmlns:a16="http://schemas.microsoft.com/office/drawing/2014/main" val="83590744"/>
                    </a:ext>
                  </a:extLst>
                </a:gridCol>
                <a:gridCol w="1106159">
                  <a:extLst>
                    <a:ext uri="{9D8B030D-6E8A-4147-A177-3AD203B41FA5}">
                      <a16:colId xmlns:a16="http://schemas.microsoft.com/office/drawing/2014/main" val="3335264254"/>
                    </a:ext>
                  </a:extLst>
                </a:gridCol>
              </a:tblGrid>
              <a:tr h="657656">
                <a:tc>
                  <a:txBody>
                    <a:bodyPr/>
                    <a:lstStyle/>
                    <a:p>
                      <a:pPr algn="ctr"/>
                      <a:r>
                        <a:rPr lang="en-US" sz="1100" dirty="0">
                          <a:effectLst>
                            <a:outerShdw blurRad="38100" dist="38100" dir="2700000" algn="tl">
                              <a:srgbClr val="000000">
                                <a:alpha val="43137"/>
                              </a:srgbClr>
                            </a:outerShdw>
                          </a:effectLst>
                        </a:rPr>
                        <a:t>Type of Activity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nchor="ctr">
                    <a:solidFill>
                      <a:schemeClr val="accent6">
                        <a:lumMod val="60000"/>
                        <a:lumOff val="40000"/>
                      </a:schemeClr>
                    </a:solidFill>
                  </a:tcPr>
                </a:tc>
                <a:tc>
                  <a:txBody>
                    <a:bodyPr/>
                    <a:lstStyle/>
                    <a:p>
                      <a:pPr algn="ctr"/>
                      <a:r>
                        <a:rPr lang="en-US" sz="1100" dirty="0">
                          <a:effectLst>
                            <a:outerShdw blurRad="38100" dist="38100" dir="2700000" algn="tl">
                              <a:srgbClr val="000000">
                                <a:alpha val="43137"/>
                              </a:srgbClr>
                            </a:outerShdw>
                          </a:effectLst>
                        </a:rPr>
                        <a:t>Report in </a:t>
                      </a:r>
                      <a:r>
                        <a:rPr lang="en-US" sz="1100" dirty="0" err="1">
                          <a:effectLst>
                            <a:outerShdw blurRad="38100" dist="38100" dir="2700000" algn="tl">
                              <a:srgbClr val="000000">
                                <a:alpha val="43137"/>
                              </a:srgbClr>
                            </a:outerShdw>
                          </a:effectLst>
                        </a:rPr>
                        <a:t>Biosketch</a:t>
                      </a:r>
                      <a:r>
                        <a:rPr lang="en-US" sz="1100" dirty="0">
                          <a:effectLst>
                            <a:outerShdw blurRad="38100" dist="38100" dir="2700000" algn="tl">
                              <a:srgbClr val="000000">
                                <a:alpha val="43137"/>
                              </a:srgbClr>
                            </a:outerShdw>
                          </a:effectLst>
                        </a:rPr>
                        <a:t> / Application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nchor="ctr">
                    <a:solidFill>
                      <a:schemeClr val="accent6">
                        <a:lumMod val="60000"/>
                        <a:lumOff val="40000"/>
                      </a:schemeClr>
                    </a:solidFill>
                  </a:tcPr>
                </a:tc>
                <a:tc>
                  <a:txBody>
                    <a:bodyPr/>
                    <a:lstStyle/>
                    <a:p>
                      <a:pPr algn="ctr"/>
                      <a:r>
                        <a:rPr lang="en-US" sz="1100" dirty="0">
                          <a:effectLst>
                            <a:outerShdw blurRad="38100" dist="38100" dir="2700000" algn="tl">
                              <a:srgbClr val="000000">
                                <a:alpha val="43137"/>
                              </a:srgbClr>
                            </a:outerShdw>
                          </a:effectLst>
                        </a:rPr>
                        <a:t>Report as Foreign Component in Application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nchor="ctr">
                    <a:solidFill>
                      <a:schemeClr val="accent6">
                        <a:lumMod val="60000"/>
                        <a:lumOff val="40000"/>
                      </a:schemeClr>
                    </a:solidFill>
                  </a:tcPr>
                </a:tc>
                <a:tc>
                  <a:txBody>
                    <a:bodyPr/>
                    <a:lstStyle/>
                    <a:p>
                      <a:pPr algn="ctr"/>
                      <a:r>
                        <a:rPr lang="en-US" sz="1100" dirty="0">
                          <a:effectLst>
                            <a:outerShdw blurRad="38100" dist="38100" dir="2700000" algn="tl">
                              <a:srgbClr val="000000">
                                <a:alpha val="43137"/>
                              </a:srgbClr>
                            </a:outerShdw>
                          </a:effectLst>
                        </a:rPr>
                        <a:t>Obtain NIH Prior Approval and Report as Foreign Component in RPPR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nchor="ctr">
                    <a:solidFill>
                      <a:schemeClr val="accent6">
                        <a:lumMod val="60000"/>
                        <a:lumOff val="40000"/>
                      </a:schemeClr>
                    </a:solidFill>
                  </a:tcPr>
                </a:tc>
                <a:tc>
                  <a:txBody>
                    <a:bodyPr/>
                    <a:lstStyle/>
                    <a:p>
                      <a:pPr algn="ctr"/>
                      <a:r>
                        <a:rPr lang="en-US" sz="1100" dirty="0">
                          <a:effectLst>
                            <a:outerShdw blurRad="38100" dist="38100" dir="2700000" algn="tl">
                              <a:srgbClr val="000000">
                                <a:alpha val="43137"/>
                              </a:srgbClr>
                            </a:outerShdw>
                          </a:effectLst>
                        </a:rPr>
                        <a:t>Report as Other Support (JIT)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nchor="ctr">
                    <a:solidFill>
                      <a:schemeClr val="accent6">
                        <a:lumMod val="60000"/>
                        <a:lumOff val="40000"/>
                      </a:schemeClr>
                    </a:solidFill>
                  </a:tcPr>
                </a:tc>
                <a:tc>
                  <a:txBody>
                    <a:bodyPr/>
                    <a:lstStyle/>
                    <a:p>
                      <a:pPr algn="ctr"/>
                      <a:r>
                        <a:rPr lang="en-US" sz="1100" dirty="0">
                          <a:effectLst>
                            <a:outerShdw blurRad="38100" dist="38100" dir="2700000" algn="tl">
                              <a:srgbClr val="000000">
                                <a:alpha val="43137"/>
                              </a:srgbClr>
                            </a:outerShdw>
                          </a:effectLst>
                        </a:rPr>
                        <a:t>Report as Other Support (RPPR)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nchor="ctr">
                    <a:solidFill>
                      <a:schemeClr val="accent6">
                        <a:lumMod val="60000"/>
                        <a:lumOff val="40000"/>
                      </a:schemeClr>
                    </a:solidFill>
                  </a:tcPr>
                </a:tc>
                <a:tc>
                  <a:txBody>
                    <a:bodyPr/>
                    <a:lstStyle/>
                    <a:p>
                      <a:pPr algn="ctr"/>
                      <a:r>
                        <a:rPr lang="en-US" sz="1100" dirty="0">
                          <a:effectLst>
                            <a:outerShdw blurRad="38100" dist="38100" dir="2700000" algn="tl">
                              <a:srgbClr val="000000">
                                <a:alpha val="43137"/>
                              </a:srgbClr>
                            </a:outerShdw>
                          </a:effectLst>
                        </a:rPr>
                        <a:t>Report through Institutional COI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nchor="ctr">
                    <a:solidFill>
                      <a:schemeClr val="accent6">
                        <a:lumMod val="60000"/>
                        <a:lumOff val="40000"/>
                      </a:schemeClr>
                    </a:solidFill>
                  </a:tcPr>
                </a:tc>
                <a:extLst>
                  <a:ext uri="{0D108BD9-81ED-4DB2-BD59-A6C34878D82A}">
                    <a16:rowId xmlns:a16="http://schemas.microsoft.com/office/drawing/2014/main" val="3375480203"/>
                  </a:ext>
                </a:extLst>
              </a:tr>
              <a:tr h="396200">
                <a:tc>
                  <a:txBody>
                    <a:bodyPr/>
                    <a:lstStyle/>
                    <a:p>
                      <a:pPr fontAlgn="t"/>
                      <a:r>
                        <a:rPr lang="en-US" sz="1200" dirty="0">
                          <a:effectLst>
                            <a:outerShdw blurRad="38100" dist="38100" dir="2700000" algn="tl">
                              <a:srgbClr val="000000">
                                <a:alpha val="43137"/>
                              </a:srgbClr>
                            </a:outerShdw>
                          </a:effectLst>
                        </a:rPr>
                        <a:t>All positions and affiliations, including volunteer positions, relevant to the application </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a:t>
                      </a:r>
                      <a:br>
                        <a:rPr lang="en-US" sz="1100" dirty="0">
                          <a:effectLst>
                            <a:outerShdw blurRad="38100" dist="38100" dir="2700000" algn="tl">
                              <a:srgbClr val="000000">
                                <a:alpha val="43137"/>
                              </a:srgbClr>
                            </a:outerShdw>
                          </a:effectLst>
                        </a:rPr>
                      </a:br>
                      <a:r>
                        <a:rPr lang="en-US" sz="1100" dirty="0">
                          <a:effectLst>
                            <a:outerShdw blurRad="38100" dist="38100" dir="2700000" algn="tl">
                              <a:srgbClr val="000000">
                                <a:alpha val="43137"/>
                              </a:srgbClr>
                            </a:outerShdw>
                          </a:effectLst>
                        </a:rPr>
                        <a:t>If salary support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extLst>
                  <a:ext uri="{0D108BD9-81ED-4DB2-BD59-A6C34878D82A}">
                    <a16:rowId xmlns:a16="http://schemas.microsoft.com/office/drawing/2014/main" val="224017640"/>
                  </a:ext>
                </a:extLst>
              </a:tr>
              <a:tr h="526928">
                <a:tc>
                  <a:txBody>
                    <a:bodyPr/>
                    <a:lstStyle/>
                    <a:p>
                      <a:pPr fontAlgn="t"/>
                      <a:r>
                        <a:rPr lang="en-US" sz="1200" dirty="0">
                          <a:effectLst>
                            <a:outerShdw blurRad="38100" dist="38100" dir="2700000" algn="tl">
                              <a:srgbClr val="000000">
                                <a:alpha val="43137"/>
                              </a:srgbClr>
                            </a:outerShdw>
                          </a:effectLst>
                        </a:rPr>
                        <a:t>Relevant appointments at foreign institutions – even if labeled as “guest,” “adjunct,” “honorary,” with or without salary support </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a:effectLst>
                            <a:outerShdw blurRad="38100" dist="38100" dir="2700000" algn="tl">
                              <a:srgbClr val="000000">
                                <a:alpha val="43137"/>
                              </a:srgbClr>
                            </a:outerShdw>
                          </a:effectLst>
                        </a:rPr>
                        <a:t>X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dirty="0">
                          <a:effectLst>
                            <a:outerShdw blurRad="38100" dist="38100" dir="2700000" algn="tl">
                              <a:srgbClr val="000000">
                                <a:alpha val="43137"/>
                              </a:srgbClr>
                            </a:outerShdw>
                          </a:effectLst>
                        </a:rPr>
                        <a:t>X</a:t>
                      </a:r>
                      <a:br>
                        <a:rPr lang="en-US" sz="1100" dirty="0">
                          <a:effectLst>
                            <a:outerShdw blurRad="38100" dist="38100" dir="2700000" algn="tl">
                              <a:srgbClr val="000000">
                                <a:alpha val="43137"/>
                              </a:srgbClr>
                            </a:outerShdw>
                          </a:effectLst>
                        </a:rPr>
                      </a:br>
                      <a:r>
                        <a:rPr lang="en-US" sz="1100" dirty="0">
                          <a:effectLst>
                            <a:outerShdw blurRad="38100" dist="38100" dir="2700000" algn="tl">
                              <a:srgbClr val="000000">
                                <a:alpha val="43137"/>
                              </a:srgbClr>
                            </a:outerShdw>
                          </a:effectLst>
                        </a:rPr>
                        <a:t>If salary support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extLst>
                  <a:ext uri="{0D108BD9-81ED-4DB2-BD59-A6C34878D82A}">
                    <a16:rowId xmlns:a16="http://schemas.microsoft.com/office/drawing/2014/main" val="3063979541"/>
                  </a:ext>
                </a:extLst>
              </a:tr>
              <a:tr h="526928">
                <a:tc>
                  <a:txBody>
                    <a:bodyPr/>
                    <a:lstStyle/>
                    <a:p>
                      <a:pPr fontAlgn="t"/>
                      <a:r>
                        <a:rPr lang="en-US" sz="1200" dirty="0">
                          <a:effectLst>
                            <a:outerShdw blurRad="38100" dist="38100" dir="2700000" algn="tl">
                              <a:srgbClr val="000000">
                                <a:alpha val="43137"/>
                              </a:srgbClr>
                            </a:outerShdw>
                          </a:effectLst>
                        </a:rPr>
                        <a:t>The number of person-months devoted to projects, even if there is no salary support or direct personal payments to the scientist </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a:t>
                      </a:r>
                      <a:br>
                        <a:rPr lang="en-US" sz="1100" dirty="0">
                          <a:effectLst>
                            <a:outerShdw blurRad="38100" dist="38100" dir="2700000" algn="tl">
                              <a:srgbClr val="000000">
                                <a:alpha val="43137"/>
                              </a:srgbClr>
                            </a:outerShdw>
                          </a:effectLst>
                        </a:rPr>
                      </a:br>
                      <a:r>
                        <a:rPr lang="en-US" sz="1100" dirty="0">
                          <a:effectLst>
                            <a:outerShdw blurRad="38100" dist="38100" dir="2700000" algn="tl">
                              <a:srgbClr val="000000">
                                <a:alpha val="43137"/>
                              </a:srgbClr>
                            </a:outerShdw>
                          </a:effectLst>
                        </a:rPr>
                        <a:t>If new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extLst>
                  <a:ext uri="{0D108BD9-81ED-4DB2-BD59-A6C34878D82A}">
                    <a16:rowId xmlns:a16="http://schemas.microsoft.com/office/drawing/2014/main" val="819686032"/>
                  </a:ext>
                </a:extLst>
              </a:tr>
              <a:tr h="396200">
                <a:tc>
                  <a:txBody>
                    <a:bodyPr/>
                    <a:lstStyle/>
                    <a:p>
                      <a:pPr fontAlgn="t"/>
                      <a:r>
                        <a:rPr lang="en-US" sz="1200" dirty="0">
                          <a:effectLst>
                            <a:outerShdw blurRad="38100" dist="38100" dir="2700000" algn="tl">
                              <a:srgbClr val="000000">
                                <a:alpha val="43137"/>
                              </a:srgbClr>
                            </a:outerShdw>
                          </a:effectLst>
                        </a:rPr>
                        <a:t>Income, salary, consulting fees, and honoraria in support of an individual's research  endeavors </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a:effectLst>
                            <a:outerShdw blurRad="38100" dist="38100" dir="2700000" algn="tl">
                              <a:srgbClr val="000000">
                                <a:alpha val="43137"/>
                              </a:srgbClr>
                            </a:outerShdw>
                          </a:effectLst>
                        </a:rPr>
                        <a:t>X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a:effectLst>
                            <a:outerShdw blurRad="38100" dist="38100" dir="2700000" algn="tl">
                              <a:srgbClr val="000000">
                                <a:alpha val="43137"/>
                              </a:srgbClr>
                            </a:outerShdw>
                          </a:effectLst>
                        </a:rPr>
                        <a:t>X</a:t>
                      </a:r>
                      <a:br>
                        <a:rPr lang="en-US" sz="1100">
                          <a:effectLst>
                            <a:outerShdw blurRad="38100" dist="38100" dir="2700000" algn="tl">
                              <a:srgbClr val="000000">
                                <a:alpha val="43137"/>
                              </a:srgbClr>
                            </a:outerShdw>
                          </a:effectLst>
                        </a:rPr>
                      </a:br>
                      <a:r>
                        <a:rPr lang="en-US" sz="1100">
                          <a:effectLst>
                            <a:outerShdw blurRad="38100" dist="38100" dir="2700000" algn="tl">
                              <a:srgbClr val="000000">
                                <a:alpha val="43137"/>
                              </a:srgbClr>
                            </a:outerShdw>
                          </a:effectLst>
                        </a:rPr>
                        <a:t>If new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dirty="0">
                          <a:effectLst>
                            <a:outerShdw blurRad="38100" dist="38100" dir="2700000" algn="tl">
                              <a:srgbClr val="000000">
                                <a:alpha val="43137"/>
                              </a:srgbClr>
                            </a:outerShdw>
                          </a:effectLst>
                        </a:rPr>
                        <a:t>X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extLst>
                  <a:ext uri="{0D108BD9-81ED-4DB2-BD59-A6C34878D82A}">
                    <a16:rowId xmlns:a16="http://schemas.microsoft.com/office/drawing/2014/main" val="1094220273"/>
                  </a:ext>
                </a:extLst>
              </a:tr>
              <a:tr h="331365">
                <a:tc>
                  <a:txBody>
                    <a:bodyPr/>
                    <a:lstStyle/>
                    <a:p>
                      <a:pPr fontAlgn="t"/>
                      <a:r>
                        <a:rPr lang="en-US" sz="1200" dirty="0">
                          <a:effectLst>
                            <a:outerShdw blurRad="38100" dist="38100" dir="2700000" algn="tl">
                              <a:srgbClr val="000000">
                                <a:alpha val="43137"/>
                              </a:srgbClr>
                            </a:outerShdw>
                          </a:effectLst>
                        </a:rPr>
                        <a:t>Participation in a foreign talent or similar-type programs </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a:t>
                      </a:r>
                      <a:br>
                        <a:rPr lang="en-US" sz="1100" dirty="0">
                          <a:effectLst>
                            <a:outerShdw blurRad="38100" dist="38100" dir="2700000" algn="tl">
                              <a:srgbClr val="000000">
                                <a:alpha val="43137"/>
                              </a:srgbClr>
                            </a:outerShdw>
                          </a:effectLst>
                        </a:rPr>
                      </a:br>
                      <a:r>
                        <a:rPr lang="en-US" sz="1100" dirty="0">
                          <a:effectLst>
                            <a:outerShdw blurRad="38100" dist="38100" dir="2700000" algn="tl">
                              <a:srgbClr val="000000">
                                <a:alpha val="43137"/>
                              </a:srgbClr>
                            </a:outerShdw>
                          </a:effectLst>
                        </a:rPr>
                        <a:t>If new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extLst>
                  <a:ext uri="{0D108BD9-81ED-4DB2-BD59-A6C34878D82A}">
                    <a16:rowId xmlns:a16="http://schemas.microsoft.com/office/drawing/2014/main" val="817717615"/>
                  </a:ext>
                </a:extLst>
              </a:tr>
              <a:tr h="396200">
                <a:tc>
                  <a:txBody>
                    <a:bodyPr/>
                    <a:lstStyle/>
                    <a:p>
                      <a:pPr fontAlgn="t"/>
                      <a:r>
                        <a:rPr lang="en-US" sz="1200">
                          <a:effectLst>
                            <a:outerShdw blurRad="38100" dist="38100" dir="2700000" algn="tl">
                              <a:srgbClr val="000000">
                                <a:alpha val="43137"/>
                              </a:srgbClr>
                            </a:outerShdw>
                          </a:effectLst>
                        </a:rPr>
                        <a:t>Ongoing and completed research projects from the past three years that the applicant wishes to highlight </a:t>
                      </a:r>
                      <a:endParaRPr lang="en-US" sz="12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a:effectLst>
                            <a:outerShdw blurRad="38100" dist="38100" dir="2700000" algn="tl">
                              <a:srgbClr val="000000">
                                <a:alpha val="43137"/>
                              </a:srgbClr>
                            </a:outerShdw>
                          </a:effectLst>
                        </a:rPr>
                        <a:t>X</a:t>
                      </a:r>
                      <a:br>
                        <a:rPr lang="en-US" sz="1100">
                          <a:effectLst>
                            <a:outerShdw blurRad="38100" dist="38100" dir="2700000" algn="tl">
                              <a:srgbClr val="000000">
                                <a:alpha val="43137"/>
                              </a:srgbClr>
                            </a:outerShdw>
                          </a:effectLst>
                        </a:rPr>
                      </a:br>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extLst>
                  <a:ext uri="{0D108BD9-81ED-4DB2-BD59-A6C34878D82A}">
                    <a16:rowId xmlns:a16="http://schemas.microsoft.com/office/drawing/2014/main" val="1287072339"/>
                  </a:ext>
                </a:extLst>
              </a:tr>
              <a:tr h="526928">
                <a:tc>
                  <a:txBody>
                    <a:bodyPr/>
                    <a:lstStyle/>
                    <a:p>
                      <a:pPr fontAlgn="t"/>
                      <a:r>
                        <a:rPr lang="en-US" sz="1200" dirty="0">
                          <a:effectLst>
                            <a:outerShdw blurRad="38100" dist="38100" dir="2700000" algn="tl">
                              <a:srgbClr val="000000">
                                <a:alpha val="43137"/>
                              </a:srgbClr>
                            </a:outerShdw>
                          </a:effectLst>
                        </a:rPr>
                        <a:t>All resources and other support, both domestic and foreign, for ongoing research projects, including those conducted at a different institution </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a:effectLst>
                            <a:outerShdw blurRad="38100" dist="38100" dir="2700000" algn="tl">
                              <a:srgbClr val="000000">
                                <a:alpha val="43137"/>
                              </a:srgbClr>
                            </a:outerShdw>
                          </a:effectLst>
                        </a:rPr>
                        <a:t>X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a:t>
                      </a:r>
                      <a:br>
                        <a:rPr lang="en-US" sz="1100" dirty="0">
                          <a:effectLst>
                            <a:outerShdw blurRad="38100" dist="38100" dir="2700000" algn="tl">
                              <a:srgbClr val="000000">
                                <a:alpha val="43137"/>
                              </a:srgbClr>
                            </a:outerShdw>
                          </a:effectLst>
                        </a:rPr>
                      </a:br>
                      <a:r>
                        <a:rPr lang="en-US" sz="1100" dirty="0">
                          <a:effectLst>
                            <a:outerShdw blurRad="38100" dist="38100" dir="2700000" algn="tl">
                              <a:srgbClr val="000000">
                                <a:alpha val="43137"/>
                              </a:srgbClr>
                            </a:outerShdw>
                          </a:effectLst>
                        </a:rPr>
                        <a:t>If new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extLst>
                  <a:ext uri="{0D108BD9-81ED-4DB2-BD59-A6C34878D82A}">
                    <a16:rowId xmlns:a16="http://schemas.microsoft.com/office/drawing/2014/main" val="4220644419"/>
                  </a:ext>
                </a:extLst>
              </a:tr>
              <a:tr h="396200">
                <a:tc>
                  <a:txBody>
                    <a:bodyPr/>
                    <a:lstStyle/>
                    <a:p>
                      <a:pPr fontAlgn="t"/>
                      <a:r>
                        <a:rPr lang="en-US" sz="1200">
                          <a:effectLst>
                            <a:outerShdw blurRad="38100" dist="38100" dir="2700000" algn="tl">
                              <a:srgbClr val="000000">
                                <a:alpha val="43137"/>
                              </a:srgbClr>
                            </a:outerShdw>
                          </a:effectLst>
                        </a:rPr>
                        <a:t>In-kind contributions from domestic and foreign institutions or governments that support research activities </a:t>
                      </a:r>
                      <a:endParaRPr lang="en-US" sz="12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dirty="0">
                          <a:effectLst>
                            <a:outerShdw blurRad="38100" dist="38100" dir="2700000" algn="tl">
                              <a:srgbClr val="000000">
                                <a:alpha val="43137"/>
                              </a:srgbClr>
                            </a:outerShdw>
                          </a:effectLst>
                        </a:rPr>
                        <a:t>X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dirty="0">
                          <a:effectLst>
                            <a:outerShdw blurRad="38100" dist="38100" dir="2700000" algn="tl">
                              <a:srgbClr val="000000">
                                <a:alpha val="43137"/>
                              </a:srgbClr>
                            </a:outerShdw>
                          </a:effectLst>
                        </a:rPr>
                        <a:t>X</a:t>
                      </a:r>
                      <a:br>
                        <a:rPr lang="en-US" sz="1100" dirty="0">
                          <a:effectLst>
                            <a:outerShdw blurRad="38100" dist="38100" dir="2700000" algn="tl">
                              <a:srgbClr val="000000">
                                <a:alpha val="43137"/>
                              </a:srgbClr>
                            </a:outerShdw>
                          </a:effectLst>
                        </a:rPr>
                      </a:br>
                      <a:r>
                        <a:rPr lang="en-US" sz="1100" dirty="0">
                          <a:effectLst>
                            <a:outerShdw blurRad="38100" dist="38100" dir="2700000" algn="tl">
                              <a:srgbClr val="000000">
                                <a:alpha val="43137"/>
                              </a:srgbClr>
                            </a:outerShdw>
                          </a:effectLst>
                        </a:rPr>
                        <a:t>If new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dirty="0">
                          <a:effectLst>
                            <a:outerShdw blurRad="38100" dist="38100" dir="2700000" algn="tl">
                              <a:srgbClr val="000000">
                                <a:alpha val="43137"/>
                              </a:srgbClr>
                            </a:outerShdw>
                          </a:effectLst>
                        </a:rPr>
                        <a:t>X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extLst>
                  <a:ext uri="{0D108BD9-81ED-4DB2-BD59-A6C34878D82A}">
                    <a16:rowId xmlns:a16="http://schemas.microsoft.com/office/drawing/2014/main" val="1475094500"/>
                  </a:ext>
                </a:extLst>
              </a:tr>
              <a:tr h="396200">
                <a:tc>
                  <a:txBody>
                    <a:bodyPr/>
                    <a:lstStyle/>
                    <a:p>
                      <a:pPr fontAlgn="t"/>
                      <a:r>
                        <a:rPr lang="en-US" sz="1200" dirty="0">
                          <a:effectLst>
                            <a:outerShdw blurRad="38100" dist="38100" dir="2700000" algn="tl">
                              <a:srgbClr val="000000">
                                <a:alpha val="43137"/>
                              </a:srgbClr>
                            </a:outerShdw>
                          </a:effectLst>
                        </a:rPr>
                        <a:t>Performance of any significant part of</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an NIH project outside of the US, whether or not funds are expended </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a:t>
                      </a:r>
                      <a:br>
                        <a:rPr lang="en-US" sz="1100" dirty="0">
                          <a:effectLst>
                            <a:outerShdw blurRad="38100" dist="38100" dir="2700000" algn="tl">
                              <a:srgbClr val="000000">
                                <a:alpha val="43137"/>
                              </a:srgbClr>
                            </a:outerShdw>
                          </a:effectLst>
                        </a:rPr>
                      </a:br>
                      <a:r>
                        <a:rPr lang="en-US" sz="1100" dirty="0">
                          <a:effectLst>
                            <a:outerShdw blurRad="38100" dist="38100" dir="2700000" algn="tl">
                              <a:srgbClr val="000000">
                                <a:alpha val="43137"/>
                              </a:srgbClr>
                            </a:outerShdw>
                          </a:effectLst>
                        </a:rPr>
                        <a:t>If new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extLst>
                  <a:ext uri="{0D108BD9-81ED-4DB2-BD59-A6C34878D82A}">
                    <a16:rowId xmlns:a16="http://schemas.microsoft.com/office/drawing/2014/main" val="2882981055"/>
                  </a:ext>
                </a:extLst>
              </a:tr>
              <a:tr h="396200">
                <a:tc>
                  <a:txBody>
                    <a:bodyPr/>
                    <a:lstStyle/>
                    <a:p>
                      <a:pPr fontAlgn="t"/>
                      <a:r>
                        <a:rPr lang="en-US" sz="1200" dirty="0">
                          <a:effectLst>
                            <a:outerShdw blurRad="38100" dist="38100" dir="2700000" algn="tl">
                              <a:srgbClr val="000000">
                                <a:alpha val="43137"/>
                              </a:srgbClr>
                            </a:outerShdw>
                          </a:effectLst>
                        </a:rPr>
                        <a:t>Post-doc, student, or visiting scholar supported by a foreign government or another institution </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a:effectLst>
                            <a:outerShdw blurRad="38100" dist="38100" dir="2700000" algn="tl">
                              <a:srgbClr val="000000">
                                <a:alpha val="43137"/>
                              </a:srgbClr>
                            </a:outerShdw>
                          </a:effectLst>
                        </a:rPr>
                        <a:t>X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a:effectLst>
                            <a:outerShdw blurRad="38100" dist="38100" dir="2700000" algn="tl">
                              <a:srgbClr val="000000">
                                <a:alpha val="43137"/>
                              </a:srgbClr>
                            </a:outerShdw>
                          </a:effectLst>
                        </a:rPr>
                        <a:t>X</a:t>
                      </a:r>
                      <a:br>
                        <a:rPr lang="en-US" sz="1100">
                          <a:effectLst>
                            <a:outerShdw blurRad="38100" dist="38100" dir="2700000" algn="tl">
                              <a:srgbClr val="000000">
                                <a:alpha val="43137"/>
                              </a:srgbClr>
                            </a:outerShdw>
                          </a:effectLst>
                        </a:rPr>
                      </a:br>
                      <a:r>
                        <a:rPr lang="en-US" sz="1100">
                          <a:effectLst>
                            <a:outerShdw blurRad="38100" dist="38100" dir="2700000" algn="tl">
                              <a:srgbClr val="000000">
                                <a:alpha val="43137"/>
                              </a:srgbClr>
                            </a:outerShdw>
                          </a:effectLst>
                        </a:rPr>
                        <a:t>If new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extLst>
                  <a:ext uri="{0D108BD9-81ED-4DB2-BD59-A6C34878D82A}">
                    <a16:rowId xmlns:a16="http://schemas.microsoft.com/office/drawing/2014/main" val="1527020173"/>
                  </a:ext>
                </a:extLst>
              </a:tr>
              <a:tr h="265473">
                <a:tc>
                  <a:txBody>
                    <a:bodyPr/>
                    <a:lstStyle/>
                    <a:p>
                      <a:pPr fontAlgn="t"/>
                      <a:r>
                        <a:rPr lang="en-US" sz="1200" dirty="0">
                          <a:effectLst>
                            <a:outerShdw blurRad="38100" dist="38100" dir="2700000" algn="tl">
                              <a:srgbClr val="000000">
                                <a:alpha val="43137"/>
                              </a:srgbClr>
                            </a:outerShdw>
                          </a:effectLst>
                        </a:rPr>
                        <a:t>Travel paid by a foreign institution or government over $5,000 per year </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tc>
                  <a:txBody>
                    <a:bodyPr/>
                    <a:lstStyle/>
                    <a:p>
                      <a:pPr algn="ctr" fontAlgn="t"/>
                      <a:r>
                        <a:rPr lang="en-US" sz="1100" dirty="0">
                          <a:effectLst>
                            <a:outerShdw blurRad="38100" dist="38100" dir="2700000" algn="tl">
                              <a:srgbClr val="000000">
                                <a:alpha val="43137"/>
                              </a:srgbClr>
                            </a:outerShdw>
                          </a:effectLst>
                        </a:rPr>
                        <a:t>X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solidFill>
                      <a:schemeClr val="bg1"/>
                    </a:solidFill>
                  </a:tcPr>
                </a:tc>
                <a:extLst>
                  <a:ext uri="{0D108BD9-81ED-4DB2-BD59-A6C34878D82A}">
                    <a16:rowId xmlns:a16="http://schemas.microsoft.com/office/drawing/2014/main" val="1814394023"/>
                  </a:ext>
                </a:extLst>
              </a:tr>
              <a:tr h="396200">
                <a:tc>
                  <a:txBody>
                    <a:bodyPr/>
                    <a:lstStyle/>
                    <a:p>
                      <a:pPr fontAlgn="t"/>
                      <a:r>
                        <a:rPr lang="en-US" sz="1200" dirty="0">
                          <a:effectLst>
                            <a:outerShdw blurRad="38100" dist="38100" dir="2700000" algn="tl">
                              <a:srgbClr val="000000">
                                <a:alpha val="43137"/>
                              </a:srgbClr>
                            </a:outerShdw>
                          </a:effectLst>
                        </a:rPr>
                        <a:t>Financial interests received from a foreign Institution of higher education or a foreign government </a:t>
                      </a:r>
                      <a:endPar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a:effectLst>
                            <a:outerShdw blurRad="38100" dist="38100" dir="2700000" algn="tl">
                              <a:srgbClr val="000000">
                                <a:alpha val="43137"/>
                              </a:srgbClr>
                            </a:outerShdw>
                          </a:effectLst>
                        </a:rPr>
                        <a:t>  </a:t>
                      </a:r>
                      <a:endParaRPr lang="en-US" sz="110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tc>
                  <a:txBody>
                    <a:bodyPr/>
                    <a:lstStyle/>
                    <a:p>
                      <a:pPr algn="ctr" fontAlgn="t"/>
                      <a:r>
                        <a:rPr lang="en-US" sz="1100" dirty="0">
                          <a:effectLst>
                            <a:outerShdw blurRad="38100" dist="38100" dir="2700000" algn="tl">
                              <a:srgbClr val="000000">
                                <a:alpha val="43137"/>
                              </a:srgbClr>
                            </a:outerShdw>
                          </a:effectLst>
                        </a:rPr>
                        <a:t>X </a:t>
                      </a:r>
                      <a:endParaRPr lang="en-US" sz="1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3123" marR="3123" marT="3123" marB="3123"/>
                </a:tc>
                <a:extLst>
                  <a:ext uri="{0D108BD9-81ED-4DB2-BD59-A6C34878D82A}">
                    <a16:rowId xmlns:a16="http://schemas.microsoft.com/office/drawing/2014/main" val="3574550250"/>
                  </a:ext>
                </a:extLst>
              </a:tr>
            </a:tbl>
          </a:graphicData>
        </a:graphic>
      </p:graphicFrame>
    </p:spTree>
    <p:extLst>
      <p:ext uri="{BB962C8B-B14F-4D97-AF65-F5344CB8AC3E}">
        <p14:creationId xmlns:p14="http://schemas.microsoft.com/office/powerpoint/2010/main" val="1861361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ffectLst/>
                <a:latin typeface="Arial" panose="020B0604020202020204" pitchFamily="34" charset="0"/>
                <a:ea typeface="Calibri" panose="020F0502020204030204" pitchFamily="34" charset="0"/>
                <a:cs typeface="Arial" panose="020B0604020202020204" pitchFamily="34" charset="0"/>
              </a:rPr>
              <a:t>Common Forms</a:t>
            </a:r>
            <a:br>
              <a:rPr lang="en-US" sz="1800" dirty="0">
                <a:effectLst/>
                <a:latin typeface="Calibri" panose="020F0502020204030204" pitchFamily="34" charset="0"/>
                <a:ea typeface="Calibri" panose="020F0502020204030204" pitchFamily="34" charset="0"/>
              </a:rPr>
            </a:br>
            <a:endParaRPr lang="en-US" sz="4800" dirty="0"/>
          </a:p>
        </p:txBody>
      </p:sp>
    </p:spTree>
    <p:extLst>
      <p:ext uri="{BB962C8B-B14F-4D97-AF65-F5344CB8AC3E}">
        <p14:creationId xmlns:p14="http://schemas.microsoft.com/office/powerpoint/2010/main" val="707237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4103-0658-524F-2169-62533436B32A}"/>
              </a:ext>
            </a:extLst>
          </p:cNvPr>
          <p:cNvSpPr>
            <a:spLocks noGrp="1"/>
          </p:cNvSpPr>
          <p:nvPr>
            <p:ph type="ctrTitle"/>
          </p:nvPr>
        </p:nvSpPr>
        <p:spPr>
          <a:xfrm>
            <a:off x="604837" y="382174"/>
            <a:ext cx="10672521" cy="932087"/>
          </a:xfrm>
        </p:spPr>
        <p:txBody>
          <a:bodyPr>
            <a:normAutofit fontScale="90000"/>
          </a:bodyPr>
          <a:lstStyle/>
          <a:p>
            <a:r>
              <a:rPr lang="en-US" dirty="0"/>
              <a:t>Common Forms for Biographical Sketch and Current and Pending (Other) Support</a:t>
            </a:r>
          </a:p>
        </p:txBody>
      </p:sp>
      <p:sp>
        <p:nvSpPr>
          <p:cNvPr id="4" name="Content Placeholder 3">
            <a:extLst>
              <a:ext uri="{FF2B5EF4-FFF2-40B4-BE49-F238E27FC236}">
                <a16:creationId xmlns:a16="http://schemas.microsoft.com/office/drawing/2014/main" id="{951FFFD2-363D-42FB-82EA-10BED334F65F}"/>
              </a:ext>
            </a:extLst>
          </p:cNvPr>
          <p:cNvSpPr>
            <a:spLocks noGrp="1"/>
          </p:cNvSpPr>
          <p:nvPr>
            <p:ph idx="1"/>
          </p:nvPr>
        </p:nvSpPr>
        <p:spPr>
          <a:xfrm>
            <a:off x="691765" y="1473201"/>
            <a:ext cx="10687459" cy="4446850"/>
          </a:xfrm>
        </p:spPr>
        <p:txBody>
          <a:bodyPr/>
          <a:lstStyle/>
          <a:p>
            <a:pPr>
              <a:buFont typeface="Arial" panose="020B0604020202020204" pitchFamily="34" charset="0"/>
              <a:buChar char="•"/>
            </a:pPr>
            <a:r>
              <a:rPr lang="en-US" dirty="0"/>
              <a:t>NSF and NIH have been working closely with other federal sponsors on Common Forms for Biographical Sketch and Current and Pending (Other) Support.</a:t>
            </a:r>
          </a:p>
          <a:p>
            <a:pPr>
              <a:buFont typeface="Arial" panose="020B0604020202020204" pitchFamily="34" charset="0"/>
              <a:buChar char="•"/>
            </a:pPr>
            <a:r>
              <a:rPr lang="en-US" dirty="0"/>
              <a:t>Common Forms have been cleared by the U.S. Office of Science and Technology Policy.</a:t>
            </a:r>
          </a:p>
          <a:p>
            <a:pPr>
              <a:buFont typeface="Arial" panose="020B0604020202020204" pitchFamily="34" charset="0"/>
              <a:buChar char="•"/>
            </a:pPr>
            <a:r>
              <a:rPr lang="en-US" dirty="0"/>
              <a:t>Common Forms implementation expected January 2025.</a:t>
            </a:r>
          </a:p>
          <a:p>
            <a:pPr>
              <a:buFont typeface="Arial" panose="020B0604020202020204" pitchFamily="34" charset="0"/>
              <a:buChar char="•"/>
            </a:pPr>
            <a:r>
              <a:rPr lang="en-US" dirty="0" err="1"/>
              <a:t>SciENcv</a:t>
            </a:r>
            <a:r>
              <a:rPr lang="en-US" dirty="0"/>
              <a:t> templates will be available May 2025</a:t>
            </a:r>
          </a:p>
        </p:txBody>
      </p:sp>
    </p:spTree>
    <p:extLst>
      <p:ext uri="{BB962C8B-B14F-4D97-AF65-F5344CB8AC3E}">
        <p14:creationId xmlns:p14="http://schemas.microsoft.com/office/powerpoint/2010/main" val="2408404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E4DE-9DDF-077D-BEE4-8068A7EAF5BD}"/>
              </a:ext>
            </a:extLst>
          </p:cNvPr>
          <p:cNvSpPr>
            <a:spLocks noGrp="1"/>
          </p:cNvSpPr>
          <p:nvPr>
            <p:ph type="ctrTitle" idx="4294967295"/>
          </p:nvPr>
        </p:nvSpPr>
        <p:spPr>
          <a:xfrm>
            <a:off x="533400" y="353106"/>
            <a:ext cx="3940175" cy="5581650"/>
          </a:xfrm>
        </p:spPr>
        <p:txBody>
          <a:bodyPr vert="horz" lIns="91440" tIns="45720" rIns="91440" bIns="45720" rtlCol="0" anchor="ctr">
            <a:normAutofit/>
          </a:bodyPr>
          <a:lstStyle/>
          <a:p>
            <a:r>
              <a:rPr lang="en-US" sz="2800" b="1" kern="1200" dirty="0">
                <a:solidFill>
                  <a:schemeClr val="tx1"/>
                </a:solidFill>
                <a:latin typeface="Arial" panose="020B0604020202020204" pitchFamily="34" charset="0"/>
                <a:cs typeface="Arial" panose="020B0604020202020204" pitchFamily="34" charset="0"/>
              </a:rPr>
              <a:t>Persistent Identifier (PID)</a:t>
            </a:r>
          </a:p>
        </p:txBody>
      </p:sp>
      <p:graphicFrame>
        <p:nvGraphicFramePr>
          <p:cNvPr id="6" name="Content Placeholder 3">
            <a:extLst>
              <a:ext uri="{FF2B5EF4-FFF2-40B4-BE49-F238E27FC236}">
                <a16:creationId xmlns:a16="http://schemas.microsoft.com/office/drawing/2014/main" id="{B751C1B7-2F10-B77A-1B0F-7644F4D1BE51}"/>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3857166905"/>
              </p:ext>
            </p:extLst>
          </p:nvPr>
        </p:nvGraphicFramePr>
        <p:xfrm>
          <a:off x="5718175" y="494620"/>
          <a:ext cx="6245225"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63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E4DE-9DDF-077D-BEE4-8068A7EAF5BD}"/>
              </a:ext>
            </a:extLst>
          </p:cNvPr>
          <p:cNvSpPr>
            <a:spLocks noGrp="1"/>
          </p:cNvSpPr>
          <p:nvPr>
            <p:ph type="ctrTitle"/>
          </p:nvPr>
        </p:nvSpPr>
        <p:spPr/>
        <p:txBody>
          <a:bodyPr/>
          <a:lstStyle/>
          <a:p>
            <a:r>
              <a:rPr lang="en-US" dirty="0"/>
              <a:t>Open Research and Contributor ID (ORCID)</a:t>
            </a:r>
          </a:p>
        </p:txBody>
      </p:sp>
      <p:sp>
        <p:nvSpPr>
          <p:cNvPr id="4" name="Content Placeholder 3">
            <a:extLst>
              <a:ext uri="{FF2B5EF4-FFF2-40B4-BE49-F238E27FC236}">
                <a16:creationId xmlns:a16="http://schemas.microsoft.com/office/drawing/2014/main" id="{36448443-8A96-4755-BB2C-E155840734FE}"/>
              </a:ext>
            </a:extLst>
          </p:cNvPr>
          <p:cNvSpPr>
            <a:spLocks noGrp="1"/>
          </p:cNvSpPr>
          <p:nvPr>
            <p:ph idx="1"/>
          </p:nvPr>
        </p:nvSpPr>
        <p:spPr/>
        <p:txBody>
          <a:bodyPr>
            <a:normAutofit fontScale="92500"/>
          </a:bodyPr>
          <a:lstStyle/>
          <a:p>
            <a:pPr>
              <a:buFont typeface="Arial" panose="020B0604020202020204" pitchFamily="34" charset="0"/>
              <a:buChar char="•"/>
            </a:pPr>
            <a:r>
              <a:rPr lang="en-US" sz="2000" dirty="0">
                <a:latin typeface="Arial" panose="020B0604020202020204" pitchFamily="34" charset="0"/>
                <a:cs typeface="Arial" panose="020B0604020202020204" pitchFamily="34" charset="0"/>
              </a:rPr>
              <a:t>ORCID i</a:t>
            </a:r>
            <a:r>
              <a:rPr lang="en-US" sz="2000" b="0" i="0" dirty="0">
                <a:solidFill>
                  <a:srgbClr val="3D3D3D"/>
                </a:solidFill>
                <a:effectLst/>
                <a:latin typeface="Arial" panose="020B0604020202020204" pitchFamily="34" charset="0"/>
                <a:cs typeface="Arial" panose="020B0604020202020204" pitchFamily="34" charset="0"/>
              </a:rPr>
              <a:t>s a unique digital identifier that satisfies PID requirements.</a:t>
            </a:r>
          </a:p>
          <a:p>
            <a:pPr>
              <a:buFont typeface="Arial" panose="020B0604020202020204" pitchFamily="34" charset="0"/>
              <a:buChar char="•"/>
            </a:pPr>
            <a:r>
              <a:rPr lang="en-US" sz="2000" b="0" i="0" dirty="0">
                <a:solidFill>
                  <a:srgbClr val="3D3D3D"/>
                </a:solidFill>
                <a:effectLst/>
                <a:latin typeface="Arial" panose="020B0604020202020204" pitchFamily="34" charset="0"/>
                <a:cs typeface="Arial" panose="020B0604020202020204" pitchFamily="34" charset="0"/>
              </a:rPr>
              <a:t>ORCID helps link researchers to their grants, publications, and other research-related work. </a:t>
            </a:r>
            <a:r>
              <a:rPr lang="en-US" sz="2000"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2000" b="0" i="0" dirty="0">
                <a:solidFill>
                  <a:srgbClr val="333333"/>
                </a:solidFill>
                <a:effectLst/>
                <a:latin typeface="Arial" panose="020B0604020202020204" pitchFamily="34" charset="0"/>
                <a:cs typeface="Arial" panose="020B0604020202020204" pitchFamily="34" charset="0"/>
              </a:rPr>
              <a:t>NIH requires ORCID identifiers for individuals supported by institutional research training, career development, and other research education awards. NIH recommends ORCID identifiers for all other researchers.</a:t>
            </a:r>
          </a:p>
          <a:p>
            <a:pPr>
              <a:buFont typeface="Arial" panose="020B0604020202020204" pitchFamily="34" charset="0"/>
              <a:buChar char="•"/>
            </a:pPr>
            <a:r>
              <a:rPr lang="en-US" sz="2000" dirty="0">
                <a:solidFill>
                  <a:srgbClr val="333333"/>
                </a:solidFill>
                <a:latin typeface="Arial" panose="020B0604020202020204" pitchFamily="34" charset="0"/>
                <a:cs typeface="Arial" panose="020B0604020202020204" pitchFamily="34" charset="0"/>
              </a:rPr>
              <a:t>NSF encourages researchers to obtain ORCID identifiers.</a:t>
            </a:r>
          </a:p>
          <a:p>
            <a:pPr>
              <a:buFont typeface="Arial" panose="020B0604020202020204" pitchFamily="34" charset="0"/>
              <a:buChar char="•"/>
            </a:pPr>
            <a:r>
              <a:rPr lang="en-US" sz="2000" dirty="0">
                <a:solidFill>
                  <a:srgbClr val="333333"/>
                </a:solidFill>
                <a:latin typeface="Arial" panose="020B0604020202020204" pitchFamily="34" charset="0"/>
                <a:cs typeface="Arial" panose="020B0604020202020204" pitchFamily="34" charset="0"/>
              </a:rPr>
              <a:t>Funding and publishing sections in </a:t>
            </a:r>
            <a:r>
              <a:rPr lang="en-US" sz="2000" dirty="0" err="1">
                <a:solidFill>
                  <a:srgbClr val="333333"/>
                </a:solidFill>
                <a:latin typeface="Arial" panose="020B0604020202020204" pitchFamily="34" charset="0"/>
                <a:cs typeface="Arial" panose="020B0604020202020204" pitchFamily="34" charset="0"/>
              </a:rPr>
              <a:t>SciENcv</a:t>
            </a:r>
            <a:r>
              <a:rPr lang="en-US" sz="2000" dirty="0">
                <a:solidFill>
                  <a:srgbClr val="333333"/>
                </a:solidFill>
                <a:latin typeface="Arial" panose="020B0604020202020204" pitchFamily="34" charset="0"/>
                <a:cs typeface="Arial" panose="020B0604020202020204" pitchFamily="34" charset="0"/>
              </a:rPr>
              <a:t> will automatically populate using data from ORCID.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63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C5F8-1159-3F2A-8003-D7142F7A258C}"/>
              </a:ext>
            </a:extLst>
          </p:cNvPr>
          <p:cNvSpPr>
            <a:spLocks noGrp="1"/>
          </p:cNvSpPr>
          <p:nvPr>
            <p:ph type="ctrTitle"/>
          </p:nvPr>
        </p:nvSpPr>
        <p:spPr/>
        <p:txBody>
          <a:bodyPr/>
          <a:lstStyle/>
          <a:p>
            <a:r>
              <a:rPr lang="en-US" dirty="0"/>
              <a:t>What NSPM-33 is </a:t>
            </a:r>
            <a:r>
              <a:rPr lang="en-US" u="sng" dirty="0"/>
              <a:t>not</a:t>
            </a:r>
            <a:r>
              <a:rPr lang="en-US" dirty="0"/>
              <a:t> about?</a:t>
            </a:r>
          </a:p>
        </p:txBody>
      </p:sp>
      <p:sp>
        <p:nvSpPr>
          <p:cNvPr id="3" name="Text Placeholder 2">
            <a:extLst>
              <a:ext uri="{FF2B5EF4-FFF2-40B4-BE49-F238E27FC236}">
                <a16:creationId xmlns:a16="http://schemas.microsoft.com/office/drawing/2014/main" id="{45B2E299-9959-52E0-44DA-E68BFF10AA84}"/>
              </a:ext>
            </a:extLst>
          </p:cNvPr>
          <p:cNvSpPr>
            <a:spLocks noGrp="1"/>
          </p:cNvSpPr>
          <p:nvPr>
            <p:ph type="body" sz="quarter" idx="10"/>
          </p:nvPr>
        </p:nvSpPr>
        <p:spPr/>
        <p:txBody>
          <a:bodyPr/>
          <a:lstStyle/>
          <a:p>
            <a:r>
              <a:rPr lang="en-US" dirty="0"/>
              <a:t>NSPM-33 Overview</a:t>
            </a:r>
          </a:p>
        </p:txBody>
      </p:sp>
      <p:sp>
        <p:nvSpPr>
          <p:cNvPr id="4" name="Content Placeholder 3">
            <a:extLst>
              <a:ext uri="{FF2B5EF4-FFF2-40B4-BE49-F238E27FC236}">
                <a16:creationId xmlns:a16="http://schemas.microsoft.com/office/drawing/2014/main" id="{974DCD4A-C7BF-C623-4D2E-191EB0C18CB3}"/>
              </a:ext>
            </a:extLst>
          </p:cNvPr>
          <p:cNvSpPr>
            <a:spLocks noGrp="1"/>
          </p:cNvSpPr>
          <p:nvPr>
            <p:ph idx="1"/>
          </p:nvPr>
        </p:nvSpPr>
        <p:spPr/>
        <p:txBody>
          <a:bodyPr/>
          <a:lstStyle/>
          <a:p>
            <a:r>
              <a:rPr lang="en-US" dirty="0"/>
              <a:t>Closed and censored research.</a:t>
            </a:r>
          </a:p>
          <a:p>
            <a:r>
              <a:rPr lang="en-US" dirty="0"/>
              <a:t>Complex and burdensome</a:t>
            </a:r>
          </a:p>
          <a:p>
            <a:r>
              <a:rPr lang="en-US" dirty="0"/>
              <a:t>Discrimination</a:t>
            </a:r>
          </a:p>
        </p:txBody>
      </p:sp>
    </p:spTree>
    <p:extLst>
      <p:ext uri="{BB962C8B-B14F-4D97-AF65-F5344CB8AC3E}">
        <p14:creationId xmlns:p14="http://schemas.microsoft.com/office/powerpoint/2010/main" val="382312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04EF-E0C9-8D9E-62DB-6A91E965959F}"/>
              </a:ext>
            </a:extLst>
          </p:cNvPr>
          <p:cNvSpPr>
            <a:spLocks noGrp="1"/>
          </p:cNvSpPr>
          <p:nvPr>
            <p:ph type="ctrTitle" idx="4294967295"/>
          </p:nvPr>
        </p:nvSpPr>
        <p:spPr>
          <a:xfrm>
            <a:off x="261258" y="501650"/>
            <a:ext cx="5998028" cy="1624012"/>
          </a:xfrm>
        </p:spPr>
        <p:txBody>
          <a:bodyPr vert="horz" lIns="91440" tIns="45720" rIns="91440" bIns="45720" rtlCol="0" anchor="ctr">
            <a:normAutofit/>
          </a:bodyPr>
          <a:lstStyle/>
          <a:p>
            <a:r>
              <a:rPr lang="en-US" sz="3200" b="1" dirty="0">
                <a:solidFill>
                  <a:schemeClr val="tx1"/>
                </a:solidFill>
                <a:latin typeface="Arial" panose="020B0604020202020204" pitchFamily="34" charset="0"/>
                <a:cs typeface="Arial" panose="020B0604020202020204" pitchFamily="34" charset="0"/>
              </a:rPr>
              <a:t>ORCID HELP and Resources</a:t>
            </a:r>
          </a:p>
        </p:txBody>
      </p:sp>
      <p:sp>
        <p:nvSpPr>
          <p:cNvPr id="4" name="Content Placeholder 3">
            <a:extLst>
              <a:ext uri="{FF2B5EF4-FFF2-40B4-BE49-F238E27FC236}">
                <a16:creationId xmlns:a16="http://schemas.microsoft.com/office/drawing/2014/main" id="{8804C85F-7BC4-A4C8-8933-6647E4CE9276}"/>
              </a:ext>
            </a:extLst>
          </p:cNvPr>
          <p:cNvSpPr>
            <a:spLocks noGrp="1"/>
          </p:cNvSpPr>
          <p:nvPr>
            <p:ph idx="4294967295"/>
          </p:nvPr>
        </p:nvSpPr>
        <p:spPr>
          <a:xfrm>
            <a:off x="642257" y="1959429"/>
            <a:ext cx="5225143" cy="3613150"/>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ORCID @ IU Indianapolis:  </a:t>
            </a:r>
            <a:r>
              <a:rPr lang="en-US" sz="2400" dirty="0">
                <a:solidFill>
                  <a:schemeClr val="tx1"/>
                </a:solidFill>
                <a:latin typeface="Arial" panose="020B0604020202020204" pitchFamily="34" charset="0"/>
                <a:cs typeface="Arial" panose="020B0604020202020204" pitchFamily="34" charset="0"/>
                <a:hlinkClick r:id="rId2"/>
              </a:rPr>
              <a:t>https://orcid.iupui.edu/index.html</a:t>
            </a:r>
            <a:br>
              <a:rPr lang="en-US" sz="2400" dirty="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a:p>
            <a:pPr indent="-228600" defTabSz="914400">
              <a:lnSpc>
                <a:spcPct val="900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ORCID @ IU Bloomington:  </a:t>
            </a:r>
            <a:r>
              <a:rPr lang="en-US" sz="2400" dirty="0">
                <a:solidFill>
                  <a:schemeClr val="tx1"/>
                </a:solidFill>
                <a:latin typeface="Arial" panose="020B0604020202020204" pitchFamily="34" charset="0"/>
                <a:cs typeface="Arial" panose="020B0604020202020204" pitchFamily="34" charset="0"/>
                <a:hlinkClick r:id="rId3"/>
              </a:rPr>
              <a:t>https://guides.libraries.indiana.edu/ORCID-IU</a:t>
            </a:r>
            <a:r>
              <a:rPr lang="en-US" sz="2400" dirty="0">
                <a:solidFill>
                  <a:schemeClr val="tx1"/>
                </a:solidFill>
                <a:latin typeface="Arial" panose="020B0604020202020204" pitchFamily="34" charset="0"/>
                <a:cs typeface="Arial" panose="020B0604020202020204" pitchFamily="34" charset="0"/>
              </a:rPr>
              <a:t> </a:t>
            </a:r>
          </a:p>
        </p:txBody>
      </p:sp>
      <p:pic>
        <p:nvPicPr>
          <p:cNvPr id="6" name="Picture 5" descr="ORCiD logo">
            <a:extLst>
              <a:ext uri="{FF2B5EF4-FFF2-40B4-BE49-F238E27FC236}">
                <a16:creationId xmlns:a16="http://schemas.microsoft.com/office/drawing/2014/main" id="{BD71DBD2-666E-227E-64E9-A7D2F85E385C}"/>
              </a:ext>
            </a:extLst>
          </p:cNvPr>
          <p:cNvPicPr>
            <a:picLocks noChangeAspect="1"/>
          </p:cNvPicPr>
          <p:nvPr/>
        </p:nvPicPr>
        <p:blipFill rotWithShape="1">
          <a:blip r:embed="rId4"/>
          <a:srcRect l="1605" r="64802"/>
          <a:stretch/>
        </p:blipFill>
        <p:spPr>
          <a:xfrm>
            <a:off x="6705601" y="505282"/>
            <a:ext cx="5018314" cy="5639289"/>
          </a:xfrm>
          <a:prstGeom prst="rect">
            <a:avLst/>
          </a:prstGeom>
        </p:spPr>
      </p:pic>
    </p:spTree>
    <p:extLst>
      <p:ext uri="{BB962C8B-B14F-4D97-AF65-F5344CB8AC3E}">
        <p14:creationId xmlns:p14="http://schemas.microsoft.com/office/powerpoint/2010/main" val="824733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E4DE-9DDF-077D-BEE4-8068A7EAF5BD}"/>
              </a:ext>
            </a:extLst>
          </p:cNvPr>
          <p:cNvSpPr>
            <a:spLocks noGrp="1"/>
          </p:cNvSpPr>
          <p:nvPr>
            <p:ph type="ctrTitle"/>
          </p:nvPr>
        </p:nvSpPr>
        <p:spPr/>
        <p:txBody>
          <a:bodyPr/>
          <a:lstStyle/>
          <a:p>
            <a:r>
              <a:rPr lang="en-US" dirty="0"/>
              <a:t>Use of Common Forms</a:t>
            </a:r>
          </a:p>
        </p:txBody>
      </p:sp>
      <p:sp>
        <p:nvSpPr>
          <p:cNvPr id="4" name="Content Placeholder 3">
            <a:extLst>
              <a:ext uri="{FF2B5EF4-FFF2-40B4-BE49-F238E27FC236}">
                <a16:creationId xmlns:a16="http://schemas.microsoft.com/office/drawing/2014/main" id="{36448443-8A96-4755-BB2C-E155840734FE}"/>
              </a:ext>
            </a:extLst>
          </p:cNvPr>
          <p:cNvSpPr>
            <a:spLocks noGrp="1"/>
          </p:cNvSpPr>
          <p:nvPr>
            <p:ph idx="1"/>
          </p:nvPr>
        </p:nvSpPr>
        <p:spPr/>
        <p:txBody>
          <a:bodyPr/>
          <a:lstStyle/>
          <a:p>
            <a:pPr>
              <a:buFont typeface="Arial" panose="020B0604020202020204" pitchFamily="34" charset="0"/>
              <a:buChar char="•"/>
            </a:pPr>
            <a:r>
              <a:rPr lang="en-US" dirty="0"/>
              <a:t>There will be additional changes to NSF formats in FY24 PAPPG but will continue to be as close as possible to the Common Forms</a:t>
            </a:r>
          </a:p>
          <a:p>
            <a:pPr>
              <a:buFont typeface="Arial" panose="020B0604020202020204" pitchFamily="34" charset="0"/>
              <a:buChar char="•"/>
            </a:pPr>
            <a:r>
              <a:rPr lang="en-US" dirty="0"/>
              <a:t>Until the Common Forms are fully adopted by NIH, NIH requires applicants and recipients to use the current </a:t>
            </a:r>
            <a:r>
              <a:rPr lang="en-US" dirty="0">
                <a:hlinkClick r:id="rId2"/>
              </a:rPr>
              <a:t>NIH </a:t>
            </a:r>
            <a:r>
              <a:rPr lang="en-US" dirty="0" err="1">
                <a:hlinkClick r:id="rId2"/>
              </a:rPr>
              <a:t>Biosketch</a:t>
            </a:r>
            <a:r>
              <a:rPr lang="en-US" dirty="0">
                <a:hlinkClick r:id="rId2"/>
              </a:rPr>
              <a:t> and Other Support formats </a:t>
            </a:r>
            <a:r>
              <a:rPr lang="en-US" dirty="0"/>
              <a:t>for applications, Just-in-Time (JIT) Reports, and Research Performance Progress Reports (RPPRs).</a:t>
            </a:r>
          </a:p>
          <a:p>
            <a:endParaRPr lang="en-US" dirty="0"/>
          </a:p>
        </p:txBody>
      </p:sp>
    </p:spTree>
    <p:extLst>
      <p:ext uri="{BB962C8B-B14F-4D97-AF65-F5344CB8AC3E}">
        <p14:creationId xmlns:p14="http://schemas.microsoft.com/office/powerpoint/2010/main" val="2404164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4DBB4-1E9B-5EC5-E393-20AC01284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2ADE8-D03D-8C10-50CF-E48789366E6B}"/>
              </a:ext>
            </a:extLst>
          </p:cNvPr>
          <p:cNvSpPr>
            <a:spLocks noGrp="1"/>
          </p:cNvSpPr>
          <p:nvPr>
            <p:ph type="title"/>
          </p:nvPr>
        </p:nvSpPr>
        <p:spPr>
          <a:xfrm>
            <a:off x="675591" y="3032695"/>
            <a:ext cx="11019698" cy="945917"/>
          </a:xfrm>
        </p:spPr>
        <p:txBody>
          <a:bodyPr/>
          <a:lstStyle/>
          <a:p>
            <a:r>
              <a:rPr lang="en-US" sz="4800" dirty="0"/>
              <a:t>Conflict of Interest and Commitment</a:t>
            </a:r>
          </a:p>
        </p:txBody>
      </p:sp>
    </p:spTree>
    <p:extLst>
      <p:ext uri="{BB962C8B-B14F-4D97-AF65-F5344CB8AC3E}">
        <p14:creationId xmlns:p14="http://schemas.microsoft.com/office/powerpoint/2010/main" val="3772310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What is a Conflict of Interest?</a:t>
            </a:r>
          </a:p>
        </p:txBody>
      </p:sp>
      <p:sp>
        <p:nvSpPr>
          <p:cNvPr id="6" name="TextBox 5"/>
          <p:cNvSpPr txBox="1"/>
          <p:nvPr/>
        </p:nvSpPr>
        <p:spPr>
          <a:xfrm>
            <a:off x="2057400" y="1600201"/>
            <a:ext cx="3886200" cy="4552015"/>
          </a:xfrm>
          <a:prstGeom prst="rect">
            <a:avLst/>
          </a:prstGeom>
          <a:noFill/>
        </p:spPr>
        <p:txBody>
          <a:bodyPr wrap="square" rtlCol="0">
            <a:spAutoFit/>
          </a:bodyPr>
          <a:lstStyle/>
          <a:p>
            <a:pPr>
              <a:defRPr/>
            </a:pPr>
            <a:r>
              <a:rPr lang="en-US" sz="2800">
                <a:latin typeface="Arial" panose="020B0604020202020204" pitchFamily="34" charset="0"/>
              </a:rPr>
              <a:t>An interest that has the </a:t>
            </a:r>
            <a:r>
              <a:rPr lang="en-US" sz="2800" u="sng">
                <a:solidFill>
                  <a:srgbClr val="68060A"/>
                </a:solidFill>
                <a:latin typeface="Arial" panose="020B0604020202020204" pitchFamily="34" charset="0"/>
              </a:rPr>
              <a:t>potential </a:t>
            </a:r>
            <a:r>
              <a:rPr lang="en-US" sz="2800">
                <a:latin typeface="Arial" panose="020B0604020202020204" pitchFamily="34" charset="0"/>
              </a:rPr>
              <a:t> OR </a:t>
            </a:r>
            <a:r>
              <a:rPr lang="en-US" sz="2800" u="sng">
                <a:solidFill>
                  <a:srgbClr val="68060A"/>
                </a:solidFill>
                <a:latin typeface="Arial" panose="020B0604020202020204" pitchFamily="34" charset="0"/>
              </a:rPr>
              <a:t>the appearance of having the potential </a:t>
            </a:r>
            <a:r>
              <a:rPr lang="en-US" sz="2800">
                <a:latin typeface="Arial" panose="020B0604020202020204" pitchFamily="34" charset="0"/>
              </a:rPr>
              <a:t>to </a:t>
            </a:r>
            <a:r>
              <a:rPr lang="en-US" sz="2800" u="sng">
                <a:solidFill>
                  <a:srgbClr val="68060A"/>
                </a:solidFill>
                <a:latin typeface="Arial" panose="020B0604020202020204" pitchFamily="34" charset="0"/>
              </a:rPr>
              <a:t>compromise</a:t>
            </a:r>
            <a:r>
              <a:rPr lang="en-US" sz="2800">
                <a:latin typeface="Arial" panose="020B0604020202020204" pitchFamily="34" charset="0"/>
              </a:rPr>
              <a:t> or </a:t>
            </a:r>
            <a:r>
              <a:rPr lang="en-US" sz="2800" u="sng">
                <a:solidFill>
                  <a:srgbClr val="68060A"/>
                </a:solidFill>
                <a:latin typeface="Arial" panose="020B0604020202020204" pitchFamily="34" charset="0"/>
              </a:rPr>
              <a:t>bias</a:t>
            </a:r>
            <a:r>
              <a:rPr lang="en-US" sz="2800">
                <a:latin typeface="Arial" panose="020B0604020202020204" pitchFamily="34" charset="0"/>
              </a:rPr>
              <a:t> the professional judgment or objectivity of the holder of the interest.</a:t>
            </a:r>
          </a:p>
          <a:p>
            <a:pPr>
              <a:lnSpc>
                <a:spcPct val="90000"/>
              </a:lnSpc>
            </a:pPr>
            <a:r>
              <a:rPr lang="en-US" sz="1400"/>
              <a:t>		</a:t>
            </a:r>
          </a:p>
          <a:p>
            <a:pPr>
              <a:lnSpc>
                <a:spcPct val="90000"/>
              </a:lnSpc>
            </a:pPr>
            <a:endParaRPr lang="en-US" sz="1400"/>
          </a:p>
          <a:p>
            <a:pPr algn="r">
              <a:lnSpc>
                <a:spcPct val="90000"/>
              </a:lnSpc>
            </a:pPr>
            <a:r>
              <a:rPr lang="en-US" sz="1400"/>
              <a:t>			</a:t>
            </a:r>
            <a:r>
              <a:rPr lang="en-US" sz="1200"/>
              <a:t> </a:t>
            </a:r>
            <a:endParaRPr lang="en-US" sz="1100"/>
          </a:p>
        </p:txBody>
      </p:sp>
      <p:pic>
        <p:nvPicPr>
          <p:cNvPr id="7" name="Picture Placeholder 6" descr="A satirical cartoon of a doctor giving a patient his medical recommendation: &quot;Try this - I just bought a hundred shares.&quot;"/>
          <p:cNvPicPr>
            <a:picLocks noChangeAspect="1"/>
          </p:cNvPicPr>
          <p:nvPr/>
        </p:nvPicPr>
        <p:blipFill rotWithShape="1">
          <a:blip r:embed="rId3">
            <a:extLst>
              <a:ext uri="{28A0092B-C50C-407E-A947-70E740481C1C}">
                <a14:useLocalDpi xmlns:a14="http://schemas.microsoft.com/office/drawing/2010/main" val="0"/>
              </a:ext>
            </a:extLst>
          </a:blip>
          <a:srcRect l="585" t="8907" r="53" b="4772"/>
          <a:stretch/>
        </p:blipFill>
        <p:spPr>
          <a:xfrm>
            <a:off x="6553200" y="1600201"/>
            <a:ext cx="3723804" cy="4092737"/>
          </a:xfrm>
          <a:prstGeom prst="rect">
            <a:avLst/>
          </a:prstGeom>
        </p:spPr>
      </p:pic>
      <p:sp>
        <p:nvSpPr>
          <p:cNvPr id="4" name="Footer Placeholder 3"/>
          <p:cNvSpPr>
            <a:spLocks noGrp="1"/>
          </p:cNvSpPr>
          <p:nvPr>
            <p:ph type="ftr" sz="quarter" idx="11"/>
          </p:nvPr>
        </p:nvSpPr>
        <p:spPr/>
        <p:txBody>
          <a:bodyPr/>
          <a:lstStyle/>
          <a:p>
            <a:r>
              <a:rPr lang="en-US"/>
              <a:t>INDIANA UNIVERSITY</a:t>
            </a:r>
          </a:p>
        </p:txBody>
      </p:sp>
      <p:sp>
        <p:nvSpPr>
          <p:cNvPr id="5" name="Slide Number Placeholder 4"/>
          <p:cNvSpPr txBox="1">
            <a:spLocks/>
          </p:cNvSpPr>
          <p:nvPr/>
        </p:nvSpPr>
        <p:spPr>
          <a:xfrm>
            <a:off x="9042400" y="6297084"/>
            <a:ext cx="1168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2CEE53A-19EC-654D-82C1-D215F6FEFF18}" type="slidenum">
              <a:rPr lang="en-US" sz="1000" i="1">
                <a:solidFill>
                  <a:srgbClr val="FFFFFF">
                    <a:lumMod val="85000"/>
                  </a:srgbClr>
                </a:solidFill>
              </a:rPr>
              <a:pPr algn="r"/>
              <a:t>43</a:t>
            </a:fld>
            <a:endParaRPr lang="en-US" sz="1000" i="1">
              <a:solidFill>
                <a:srgbClr val="FFFFFF">
                  <a:lumMod val="85000"/>
                </a:srgbClr>
              </a:solidFill>
            </a:endParaRPr>
          </a:p>
        </p:txBody>
      </p:sp>
    </p:spTree>
    <p:extLst>
      <p:ext uri="{BB962C8B-B14F-4D97-AF65-F5344CB8AC3E}">
        <p14:creationId xmlns:p14="http://schemas.microsoft.com/office/powerpoint/2010/main" val="865974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AC05-BCA9-D49F-741A-E4A4F82704F4}"/>
              </a:ext>
            </a:extLst>
          </p:cNvPr>
          <p:cNvSpPr>
            <a:spLocks noGrp="1"/>
          </p:cNvSpPr>
          <p:nvPr>
            <p:ph type="title"/>
          </p:nvPr>
        </p:nvSpPr>
        <p:spPr/>
        <p:txBody>
          <a:bodyPr>
            <a:normAutofit/>
          </a:bodyPr>
          <a:lstStyle/>
          <a:p>
            <a:r>
              <a:rPr lang="en-US" dirty="0"/>
              <a:t>What is a Conflict of Commitment?</a:t>
            </a:r>
          </a:p>
        </p:txBody>
      </p:sp>
      <p:sp>
        <p:nvSpPr>
          <p:cNvPr id="3" name="Content Placeholder 2">
            <a:extLst>
              <a:ext uri="{FF2B5EF4-FFF2-40B4-BE49-F238E27FC236}">
                <a16:creationId xmlns:a16="http://schemas.microsoft.com/office/drawing/2014/main" id="{2BBED8AB-C7FF-FF56-F6A4-821F88185E35}"/>
              </a:ext>
            </a:extLst>
          </p:cNvPr>
          <p:cNvSpPr>
            <a:spLocks noGrp="1"/>
          </p:cNvSpPr>
          <p:nvPr>
            <p:ph sz="half" idx="1"/>
          </p:nvPr>
        </p:nvSpPr>
        <p:spPr/>
        <p:txBody>
          <a:bodyPr>
            <a:normAutofit/>
          </a:bodyPr>
          <a:lstStyle/>
          <a:p>
            <a:r>
              <a:rPr lang="en-US" dirty="0">
                <a:solidFill>
                  <a:schemeClr val="accent3"/>
                </a:solidFill>
                <a:latin typeface="Arial" panose="020B0604020202020204" pitchFamily="34" charset="0"/>
              </a:rPr>
              <a:t>Time or effort</a:t>
            </a:r>
            <a:r>
              <a:rPr lang="en-US" dirty="0">
                <a:latin typeface="Arial" panose="020B0604020202020204" pitchFamily="34" charset="0"/>
              </a:rPr>
              <a:t> that an employee devotes to external activities interferes with the employee’s fulfillment of assigned university responsibilities, or an employee makes </a:t>
            </a:r>
            <a:r>
              <a:rPr lang="en-US" dirty="0">
                <a:solidFill>
                  <a:schemeClr val="accent3"/>
                </a:solidFill>
                <a:latin typeface="Arial" panose="020B0604020202020204" pitchFamily="34" charset="0"/>
              </a:rPr>
              <a:t>unauthorized use of university resources</a:t>
            </a:r>
            <a:r>
              <a:rPr lang="en-US" dirty="0">
                <a:latin typeface="Arial" panose="020B0604020202020204" pitchFamily="34" charset="0"/>
              </a:rPr>
              <a:t> in the course of an external activity.</a:t>
            </a:r>
          </a:p>
          <a:p>
            <a:endParaRPr lang="en-US" dirty="0"/>
          </a:p>
        </p:txBody>
      </p:sp>
      <p:sp>
        <p:nvSpPr>
          <p:cNvPr id="5" name="Footer Placeholder 4">
            <a:extLst>
              <a:ext uri="{FF2B5EF4-FFF2-40B4-BE49-F238E27FC236}">
                <a16:creationId xmlns:a16="http://schemas.microsoft.com/office/drawing/2014/main" id="{F7FA334D-9F95-3FF0-70EF-82F1BC0E98AF}"/>
              </a:ext>
            </a:extLst>
          </p:cNvPr>
          <p:cNvSpPr>
            <a:spLocks noGrp="1"/>
          </p:cNvSpPr>
          <p:nvPr>
            <p:ph type="ftr" sz="quarter" idx="11"/>
          </p:nvPr>
        </p:nvSpPr>
        <p:spPr/>
        <p:txBody>
          <a:bodyPr/>
          <a:lstStyle/>
          <a:p>
            <a:r>
              <a:rPr lang="en-US">
                <a:solidFill>
                  <a:srgbClr val="FFFFFF">
                    <a:lumMod val="85000"/>
                  </a:srgbClr>
                </a:solidFill>
              </a:rPr>
              <a:t>INDIANA UNIVERSITY</a:t>
            </a:r>
          </a:p>
        </p:txBody>
      </p:sp>
      <p:sp>
        <p:nvSpPr>
          <p:cNvPr id="6" name="Slide Number Placeholder 5">
            <a:extLst>
              <a:ext uri="{FF2B5EF4-FFF2-40B4-BE49-F238E27FC236}">
                <a16:creationId xmlns:a16="http://schemas.microsoft.com/office/drawing/2014/main" id="{D9E7833C-CF20-2BFA-E82C-7B1F2845B06C}"/>
              </a:ext>
            </a:extLst>
          </p:cNvPr>
          <p:cNvSpPr>
            <a:spLocks noGrp="1"/>
          </p:cNvSpPr>
          <p:nvPr>
            <p:ph type="sldNum" sz="quarter" idx="12"/>
          </p:nvPr>
        </p:nvSpPr>
        <p:spPr/>
        <p:txBody>
          <a:bodyPr/>
          <a:lstStyle/>
          <a:p>
            <a:fld id="{A2CEE53A-19EC-654D-82C1-D215F6FEFF18}" type="slidenum">
              <a:rPr lang="en-US" smtClean="0">
                <a:solidFill>
                  <a:srgbClr val="FFFFFF">
                    <a:lumMod val="85000"/>
                  </a:srgbClr>
                </a:solidFill>
              </a:rPr>
              <a:pPr/>
              <a:t>44</a:t>
            </a:fld>
            <a:endParaRPr lang="en-US">
              <a:solidFill>
                <a:srgbClr val="FFFFFF">
                  <a:lumMod val="85000"/>
                </a:srgbClr>
              </a:solidFill>
            </a:endParaRPr>
          </a:p>
        </p:txBody>
      </p:sp>
      <p:pic>
        <p:nvPicPr>
          <p:cNvPr id="7" name="Picture Placeholder 6" descr="A satirical cartoon of two men in suits, one looking at his watch. &quot;Forty years of service and all I got to show for it is this cheap watch and $2 million in office supplies.&quot;">
            <a:extLst>
              <a:ext uri="{FF2B5EF4-FFF2-40B4-BE49-F238E27FC236}">
                <a16:creationId xmlns:a16="http://schemas.microsoft.com/office/drawing/2014/main" id="{F13C55EF-118E-4CE7-CCE8-0B06E9713A7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1360001"/>
            <a:ext cx="4038600" cy="4478704"/>
          </a:xfrm>
          <a:prstGeom prst="rect">
            <a:avLst/>
          </a:prstGeom>
        </p:spPr>
      </p:pic>
    </p:spTree>
    <p:extLst>
      <p:ext uri="{BB962C8B-B14F-4D97-AF65-F5344CB8AC3E}">
        <p14:creationId xmlns:p14="http://schemas.microsoft.com/office/powerpoint/2010/main" val="849300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1" y="274639"/>
            <a:ext cx="7086601" cy="1088495"/>
          </a:xfrm>
        </p:spPr>
        <p:txBody>
          <a:bodyPr>
            <a:normAutofit/>
          </a:bodyPr>
          <a:lstStyle/>
          <a:p>
            <a:r>
              <a:rPr lang="en-US"/>
              <a:t>Applicable Authorities</a:t>
            </a:r>
          </a:p>
        </p:txBody>
      </p:sp>
      <p:sp>
        <p:nvSpPr>
          <p:cNvPr id="3" name="Content Placeholder 2"/>
          <p:cNvSpPr>
            <a:spLocks noGrp="1"/>
          </p:cNvSpPr>
          <p:nvPr>
            <p:ph sz="half" idx="1"/>
          </p:nvPr>
        </p:nvSpPr>
        <p:spPr>
          <a:xfrm>
            <a:off x="1752600" y="1570038"/>
            <a:ext cx="8153400" cy="4449763"/>
          </a:xfrm>
        </p:spPr>
        <p:txBody>
          <a:bodyPr>
            <a:noAutofit/>
          </a:bodyPr>
          <a:lstStyle/>
          <a:p>
            <a:pPr marL="519113" indent="-504825">
              <a:buFont typeface="Arial" charset="0"/>
              <a:buChar char="•"/>
            </a:pPr>
            <a:r>
              <a:rPr lang="en-US" sz="2000" b="1"/>
              <a:t>Principles of Ethical Conduct:</a:t>
            </a:r>
          </a:p>
          <a:p>
            <a:pPr marL="457200" lvl="1" indent="0">
              <a:buNone/>
            </a:pPr>
            <a:r>
              <a:rPr lang="en-US" sz="1800"/>
              <a:t>**Section 8 – Refrain from Conflicts of Interest and Commitment</a:t>
            </a:r>
          </a:p>
          <a:p>
            <a:pPr marL="457200" lvl="1" indent="0">
              <a:buNone/>
            </a:pPr>
            <a:endParaRPr lang="en-US" sz="1800"/>
          </a:p>
          <a:p>
            <a:pPr marL="519113" lvl="1" indent="-504825">
              <a:buFont typeface="Arial" charset="0"/>
              <a:buChar char="•"/>
            </a:pPr>
            <a:r>
              <a:rPr lang="en-US" sz="2000" b="1"/>
              <a:t>Conflicts of Interest and Commitment Policy </a:t>
            </a:r>
            <a:r>
              <a:rPr lang="en-US" sz="2000"/>
              <a:t>(UA-17)</a:t>
            </a:r>
          </a:p>
          <a:p>
            <a:pPr marL="519113" lvl="1" indent="-504825">
              <a:buFont typeface="Arial" charset="0"/>
              <a:buChar char="•"/>
            </a:pPr>
            <a:endParaRPr lang="en-US" sz="2000"/>
          </a:p>
          <a:p>
            <a:pPr marL="519113" lvl="1" indent="-504825">
              <a:buFont typeface="Arial" charset="0"/>
              <a:buChar char="•"/>
            </a:pPr>
            <a:r>
              <a:rPr lang="en-US" sz="2000" b="1"/>
              <a:t>Indiana Criminal Code</a:t>
            </a:r>
          </a:p>
          <a:p>
            <a:pPr marL="919163" lvl="2" indent="-504825">
              <a:buFont typeface="Arial" charset="0"/>
              <a:buChar char="•"/>
            </a:pPr>
            <a:r>
              <a:rPr lang="en-US" sz="1600"/>
              <a:t>IC 35-44.1-1-4 – Conflicts of Interest for Public Servants</a:t>
            </a:r>
          </a:p>
          <a:p>
            <a:pPr marL="919163" lvl="2" indent="-504825">
              <a:buFont typeface="Arial" charset="0"/>
              <a:buChar char="•"/>
            </a:pPr>
            <a:r>
              <a:rPr lang="en-US" sz="1600"/>
              <a:t>IC 35-44.1-1-3 – Ghost Employment</a:t>
            </a:r>
          </a:p>
          <a:p>
            <a:pPr marL="919163" lvl="2" indent="-504825">
              <a:buFont typeface="Arial" charset="0"/>
              <a:buChar char="•"/>
            </a:pPr>
            <a:endParaRPr lang="en-US" sz="1600"/>
          </a:p>
          <a:p>
            <a:pPr marL="519113" lvl="1" indent="-504825">
              <a:buFont typeface="Arial" charset="0"/>
              <a:buChar char="•"/>
            </a:pPr>
            <a:r>
              <a:rPr lang="en-US" sz="2000"/>
              <a:t>Many others!</a:t>
            </a:r>
          </a:p>
          <a:p>
            <a:pPr marL="457200" indent="-457200">
              <a:buFont typeface="Arial"/>
              <a:buChar char="•"/>
            </a:pPr>
            <a:endParaRPr lang="en-US" sz="1000"/>
          </a:p>
        </p:txBody>
      </p:sp>
      <p:sp>
        <p:nvSpPr>
          <p:cNvPr id="4" name="Footer Placeholder 3"/>
          <p:cNvSpPr>
            <a:spLocks noGrp="1"/>
          </p:cNvSpPr>
          <p:nvPr>
            <p:ph type="ftr" sz="quarter" idx="11"/>
          </p:nvPr>
        </p:nvSpPr>
        <p:spPr/>
        <p:txBody>
          <a:bodyPr/>
          <a:lstStyle/>
          <a:p>
            <a:r>
              <a:rPr lang="en-US">
                <a:solidFill>
                  <a:srgbClr val="FFFFFF">
                    <a:lumMod val="85000"/>
                  </a:srgbClr>
                </a:solidFill>
              </a:rPr>
              <a:t>INDIANA UNIVERSITY</a:t>
            </a:r>
          </a:p>
        </p:txBody>
      </p:sp>
      <p:sp>
        <p:nvSpPr>
          <p:cNvPr id="6" name="Slide Number Placeholder 5"/>
          <p:cNvSpPr>
            <a:spLocks noGrp="1"/>
          </p:cNvSpPr>
          <p:nvPr>
            <p:ph type="sldNum" sz="quarter" idx="12"/>
          </p:nvPr>
        </p:nvSpPr>
        <p:spPr/>
        <p:txBody>
          <a:bodyPr/>
          <a:lstStyle/>
          <a:p>
            <a:fld id="{A2CEE53A-19EC-654D-82C1-D215F6FEFF18}" type="slidenum">
              <a:rPr lang="en-US" smtClean="0">
                <a:solidFill>
                  <a:srgbClr val="FFFFFF">
                    <a:lumMod val="85000"/>
                  </a:srgbClr>
                </a:solidFill>
              </a:rPr>
              <a:pPr/>
              <a:t>45</a:t>
            </a:fld>
            <a:endParaRPr lang="en-US">
              <a:solidFill>
                <a:srgbClr val="FFFFFF">
                  <a:lumMod val="85000"/>
                </a:srgbClr>
              </a:solidFill>
            </a:endParaRPr>
          </a:p>
        </p:txBody>
      </p:sp>
    </p:spTree>
    <p:extLst>
      <p:ext uri="{BB962C8B-B14F-4D97-AF65-F5344CB8AC3E}">
        <p14:creationId xmlns:p14="http://schemas.microsoft.com/office/powerpoint/2010/main" val="3881768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1" y="274639"/>
            <a:ext cx="7086601" cy="1088495"/>
          </a:xfrm>
        </p:spPr>
        <p:txBody>
          <a:bodyPr>
            <a:normAutofit/>
          </a:bodyPr>
          <a:lstStyle/>
          <a:p>
            <a:r>
              <a:rPr lang="en-US"/>
              <a:t>Employee Responsibilities</a:t>
            </a:r>
          </a:p>
        </p:txBody>
      </p:sp>
      <p:sp>
        <p:nvSpPr>
          <p:cNvPr id="3" name="Content Placeholder 2"/>
          <p:cNvSpPr>
            <a:spLocks noGrp="1"/>
          </p:cNvSpPr>
          <p:nvPr>
            <p:ph sz="half" idx="1"/>
          </p:nvPr>
        </p:nvSpPr>
        <p:spPr>
          <a:xfrm>
            <a:off x="1752600" y="1570038"/>
            <a:ext cx="8153400" cy="4449763"/>
          </a:xfrm>
        </p:spPr>
        <p:txBody>
          <a:bodyPr vert="horz" lIns="91440" tIns="45720" rIns="91440" bIns="45720" rtlCol="0" anchor="t">
            <a:noAutofit/>
          </a:bodyPr>
          <a:lstStyle/>
          <a:p>
            <a:pPr marL="518795" indent="-504825">
              <a:buFont typeface="Arial" charset="0"/>
              <a:buChar char="•"/>
            </a:pPr>
            <a:r>
              <a:rPr lang="en-US" sz="1600" dirty="0">
                <a:latin typeface="Arial"/>
                <a:cs typeface="Arial"/>
              </a:rPr>
              <a:t>Disclose to the unit head any current or potential conflict of interest or commitment as soon as it is known through the COI-C Disclosure portal at </a:t>
            </a:r>
            <a:r>
              <a:rPr lang="en-US" sz="1600" b="1" dirty="0">
                <a:latin typeface="Arial"/>
                <a:cs typeface="Arial"/>
              </a:rPr>
              <a:t>one.iu.edu</a:t>
            </a:r>
            <a:endParaRPr lang="en-US" dirty="0">
              <a:latin typeface="Arial"/>
              <a:cs typeface="Arial"/>
            </a:endParaRPr>
          </a:p>
          <a:p>
            <a:pPr marL="518795" indent="-504825">
              <a:buFont typeface="Arial" charset="0"/>
              <a:buChar char="•"/>
            </a:pPr>
            <a:endParaRPr lang="en-US" sz="1600" dirty="0"/>
          </a:p>
          <a:p>
            <a:pPr marL="518795" indent="-504825">
              <a:buFont typeface="Arial" charset="0"/>
              <a:buChar char="•"/>
            </a:pPr>
            <a:r>
              <a:rPr lang="en-US" sz="1600" dirty="0">
                <a:latin typeface="Arial"/>
                <a:cs typeface="Arial"/>
              </a:rPr>
              <a:t>Devote university work activities to official university functions</a:t>
            </a:r>
          </a:p>
          <a:p>
            <a:pPr marL="518795" indent="-504825">
              <a:buFont typeface="Arial" charset="0"/>
              <a:buChar char="•"/>
            </a:pPr>
            <a:endParaRPr lang="en-US" sz="1600" dirty="0"/>
          </a:p>
          <a:p>
            <a:pPr marL="518795" indent="-504825">
              <a:buFont typeface="Arial" charset="0"/>
              <a:buChar char="•"/>
            </a:pPr>
            <a:r>
              <a:rPr lang="en-US" sz="1600" dirty="0">
                <a:latin typeface="Arial"/>
                <a:cs typeface="Arial"/>
              </a:rPr>
              <a:t>Use university resources only in the interest of the university</a:t>
            </a:r>
          </a:p>
          <a:p>
            <a:pPr marL="518795" indent="-504825">
              <a:buFont typeface="Arial" charset="0"/>
              <a:buChar char="•"/>
            </a:pPr>
            <a:endParaRPr lang="en-US" sz="1600" dirty="0"/>
          </a:p>
          <a:p>
            <a:pPr marL="518795" indent="-504825">
              <a:buFont typeface="Arial" charset="0"/>
              <a:buChar char="•"/>
            </a:pPr>
            <a:r>
              <a:rPr lang="en-US" sz="1600" dirty="0">
                <a:latin typeface="Arial"/>
                <a:cs typeface="Arial"/>
              </a:rPr>
              <a:t>Consult with supervisor or associated unit head if there is any question about an external activity </a:t>
            </a:r>
            <a:r>
              <a:rPr lang="en-US" sz="1600" b="1" u="sng" dirty="0">
                <a:latin typeface="Arial"/>
                <a:cs typeface="Arial"/>
              </a:rPr>
              <a:t>before</a:t>
            </a:r>
            <a:r>
              <a:rPr lang="en-US" sz="1600" dirty="0">
                <a:latin typeface="Arial"/>
                <a:cs typeface="Arial"/>
              </a:rPr>
              <a:t> engaging in it.</a:t>
            </a:r>
            <a:endParaRPr lang="en-US" sz="1600" b="1" u="sng" dirty="0"/>
          </a:p>
        </p:txBody>
      </p:sp>
      <p:sp>
        <p:nvSpPr>
          <p:cNvPr id="4" name="Footer Placeholder 3"/>
          <p:cNvSpPr>
            <a:spLocks noGrp="1"/>
          </p:cNvSpPr>
          <p:nvPr>
            <p:ph type="ftr" sz="quarter" idx="11"/>
          </p:nvPr>
        </p:nvSpPr>
        <p:spPr/>
        <p:txBody>
          <a:bodyPr/>
          <a:lstStyle/>
          <a:p>
            <a:r>
              <a:rPr lang="en-US">
                <a:solidFill>
                  <a:srgbClr val="FFFFFF">
                    <a:lumMod val="85000"/>
                  </a:srgbClr>
                </a:solidFill>
              </a:rPr>
              <a:t>INDIANA UNIVERSITY</a:t>
            </a:r>
          </a:p>
        </p:txBody>
      </p:sp>
      <p:sp>
        <p:nvSpPr>
          <p:cNvPr id="6" name="Slide Number Placeholder 5"/>
          <p:cNvSpPr>
            <a:spLocks noGrp="1"/>
          </p:cNvSpPr>
          <p:nvPr>
            <p:ph type="sldNum" sz="quarter" idx="12"/>
          </p:nvPr>
        </p:nvSpPr>
        <p:spPr/>
        <p:txBody>
          <a:bodyPr/>
          <a:lstStyle/>
          <a:p>
            <a:fld id="{A2CEE53A-19EC-654D-82C1-D215F6FEFF18}" type="slidenum">
              <a:rPr lang="en-US" smtClean="0">
                <a:solidFill>
                  <a:srgbClr val="FFFFFF">
                    <a:lumMod val="85000"/>
                  </a:srgbClr>
                </a:solidFill>
              </a:rPr>
              <a:pPr/>
              <a:t>46</a:t>
            </a:fld>
            <a:endParaRPr lang="en-US">
              <a:solidFill>
                <a:srgbClr val="FFFFFF">
                  <a:lumMod val="85000"/>
                </a:srgbClr>
              </a:solidFill>
            </a:endParaRPr>
          </a:p>
        </p:txBody>
      </p:sp>
    </p:spTree>
    <p:extLst>
      <p:ext uri="{BB962C8B-B14F-4D97-AF65-F5344CB8AC3E}">
        <p14:creationId xmlns:p14="http://schemas.microsoft.com/office/powerpoint/2010/main" val="1219437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18967-0687-1808-C50D-7CB3C88CA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2B6CD-C3E0-1DCC-4178-459AFC828ABC}"/>
              </a:ext>
            </a:extLst>
          </p:cNvPr>
          <p:cNvSpPr>
            <a:spLocks noGrp="1"/>
          </p:cNvSpPr>
          <p:nvPr>
            <p:ph type="title"/>
          </p:nvPr>
        </p:nvSpPr>
        <p:spPr>
          <a:xfrm>
            <a:off x="675591" y="3032695"/>
            <a:ext cx="9596817" cy="945917"/>
          </a:xfrm>
        </p:spPr>
        <p:txBody>
          <a:bodyPr/>
          <a:lstStyle/>
          <a:p>
            <a:r>
              <a:rPr lang="en-US" sz="4800" dirty="0"/>
              <a:t>Office of Research Compliance</a:t>
            </a:r>
          </a:p>
        </p:txBody>
      </p:sp>
    </p:spTree>
    <p:extLst>
      <p:ext uri="{BB962C8B-B14F-4D97-AF65-F5344CB8AC3E}">
        <p14:creationId xmlns:p14="http://schemas.microsoft.com/office/powerpoint/2010/main" val="3870794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ADC44-5D96-CD45-1984-560CB686E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6C149-B9B5-DF4A-F742-2FD173BBFBBD}"/>
              </a:ext>
            </a:extLst>
          </p:cNvPr>
          <p:cNvSpPr>
            <a:spLocks noGrp="1"/>
          </p:cNvSpPr>
          <p:nvPr>
            <p:ph type="title"/>
          </p:nvPr>
        </p:nvSpPr>
        <p:spPr>
          <a:xfrm>
            <a:off x="700405" y="619182"/>
            <a:ext cx="6104155" cy="1055239"/>
          </a:xfrm>
        </p:spPr>
        <p:txBody>
          <a:bodyPr/>
          <a:lstStyle/>
          <a:p>
            <a:r>
              <a:rPr lang="en-US" dirty="0"/>
              <a:t>Federal Regulations and IU Policy on Research COI</a:t>
            </a:r>
          </a:p>
        </p:txBody>
      </p:sp>
      <p:sp>
        <p:nvSpPr>
          <p:cNvPr id="3" name="Content Placeholder 2">
            <a:extLst>
              <a:ext uri="{FF2B5EF4-FFF2-40B4-BE49-F238E27FC236}">
                <a16:creationId xmlns:a16="http://schemas.microsoft.com/office/drawing/2014/main" id="{3FB98C3F-7948-2D8C-44D7-99C258A1363E}"/>
              </a:ext>
            </a:extLst>
          </p:cNvPr>
          <p:cNvSpPr>
            <a:spLocks noGrp="1"/>
          </p:cNvSpPr>
          <p:nvPr>
            <p:ph idx="1"/>
          </p:nvPr>
        </p:nvSpPr>
        <p:spPr>
          <a:xfrm>
            <a:off x="700407" y="1940311"/>
            <a:ext cx="5487034" cy="4152517"/>
          </a:xfrm>
        </p:spPr>
        <p:txBody>
          <a:bodyPr>
            <a:normAutofit lnSpcReduction="10000"/>
          </a:bodyPr>
          <a:lstStyle/>
          <a:p>
            <a:pPr marL="0" indent="0">
              <a:buNone/>
            </a:pPr>
            <a:r>
              <a:rPr lang="en-US" sz="2000" b="1" dirty="0"/>
              <a:t>Regulations on “Objectivity in Research”</a:t>
            </a:r>
          </a:p>
          <a:p>
            <a:endParaRPr lang="en-US" sz="2000" dirty="0"/>
          </a:p>
          <a:p>
            <a:pPr marL="0" indent="0">
              <a:buNone/>
            </a:pPr>
            <a:r>
              <a:rPr lang="en-US" sz="2400" dirty="0"/>
              <a:t>“[n]</a:t>
            </a:r>
            <a:r>
              <a:rPr lang="en-US" sz="2400" dirty="0" err="1"/>
              <a:t>ot</a:t>
            </a:r>
            <a:r>
              <a:rPr lang="en-US" sz="2400" dirty="0"/>
              <a:t> designed to prevent or hinder relationships among government, academia, and industry. Rather, the revisions are aimed at facilitating such relationships by increasing transparency and accountability so that the resulting research is considered objective and in the interest of the public.”</a:t>
            </a:r>
          </a:p>
        </p:txBody>
      </p:sp>
      <p:pic>
        <p:nvPicPr>
          <p:cNvPr id="5" name="Picture Placeholder 4" descr="Screenshot of the Federal Register document from 1996">
            <a:extLst>
              <a:ext uri="{FF2B5EF4-FFF2-40B4-BE49-F238E27FC236}">
                <a16:creationId xmlns:a16="http://schemas.microsoft.com/office/drawing/2014/main" id="{A1926B78-C5CA-5AB4-01E0-B40823367F75}"/>
              </a:ext>
            </a:extLst>
          </p:cNvPr>
          <p:cNvPicPr>
            <a:picLocks noGrp="1" noChangeAspect="1"/>
          </p:cNvPicPr>
          <p:nvPr>
            <p:ph type="pic" sz="quarter" idx="10"/>
          </p:nvPr>
        </p:nvPicPr>
        <p:blipFill rotWithShape="1">
          <a:blip r:embed="rId2"/>
          <a:srcRect l="3452" t="1392" r="3921"/>
          <a:stretch/>
        </p:blipFill>
        <p:spPr>
          <a:xfrm>
            <a:off x="6553201" y="1463040"/>
            <a:ext cx="3916679" cy="5394960"/>
          </a:xfrm>
          <a:prstGeom prst="rect">
            <a:avLst/>
          </a:prstGeom>
          <a:ln>
            <a:solidFill>
              <a:schemeClr val="tx2">
                <a:lumMod val="20000"/>
                <a:lumOff val="80000"/>
              </a:schemeClr>
            </a:solidFill>
          </a:ln>
        </p:spPr>
      </p:pic>
    </p:spTree>
    <p:extLst>
      <p:ext uri="{BB962C8B-B14F-4D97-AF65-F5344CB8AC3E}">
        <p14:creationId xmlns:p14="http://schemas.microsoft.com/office/powerpoint/2010/main" val="3184273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BFAE-8335-B164-82C3-7BD00C0FF5C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057921F-5C76-EBB6-BECB-E2E263BE7C47}"/>
              </a:ext>
            </a:extLst>
          </p:cNvPr>
          <p:cNvSpPr txBox="1">
            <a:spLocks noGrp="1"/>
          </p:cNvSpPr>
          <p:nvPr>
            <p:ph type="title" idx="4294967295"/>
          </p:nvPr>
        </p:nvSpPr>
        <p:spPr>
          <a:xfrm>
            <a:off x="127836" y="550431"/>
            <a:ext cx="10672521" cy="7415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cap="none" spc="0">
                <a:solidFill>
                  <a:srgbClr val="404041"/>
                </a:solidFill>
                <a:latin typeface="Arial"/>
                <a:ea typeface="+mj-ea"/>
                <a:cs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52626"/>
                </a:solidFill>
                <a:effectLst/>
                <a:uLnTx/>
                <a:uFillTx/>
                <a:latin typeface="Arial"/>
                <a:ea typeface="+mj-ea"/>
                <a:cs typeface="Arial"/>
              </a:rPr>
              <a:t>Research Conflict of Interest</a:t>
            </a:r>
          </a:p>
        </p:txBody>
      </p:sp>
      <p:sp>
        <p:nvSpPr>
          <p:cNvPr id="7" name="TextBox 6">
            <a:extLst>
              <a:ext uri="{FF2B5EF4-FFF2-40B4-BE49-F238E27FC236}">
                <a16:creationId xmlns:a16="http://schemas.microsoft.com/office/drawing/2014/main" id="{00188003-8B52-1249-F905-29EA40293757}"/>
              </a:ext>
            </a:extLst>
          </p:cNvPr>
          <p:cNvSpPr txBox="1"/>
          <p:nvPr/>
        </p:nvSpPr>
        <p:spPr>
          <a:xfrm>
            <a:off x="747132" y="1629365"/>
            <a:ext cx="9099395" cy="4678204"/>
          </a:xfrm>
          <a:prstGeom prst="rect">
            <a:avLst/>
          </a:prstGeom>
          <a:noFill/>
        </p:spPr>
        <p:txBody>
          <a:bodyPr wrap="square" rtlCol="0">
            <a:spAutoFit/>
          </a:bodyPr>
          <a:lstStyle/>
          <a:p>
            <a:pPr marL="342900" indent="-342900">
              <a:buFont typeface="Arial" panose="020B0604020202020204" pitchFamily="34" charset="0"/>
              <a:buChar char="•"/>
            </a:pPr>
            <a:r>
              <a:rPr lang="en-US" sz="2800" dirty="0"/>
              <a:t>Disclosure of outside financial interests to the university on our internal IU COI form</a:t>
            </a:r>
          </a:p>
          <a:p>
            <a:pPr marL="342900" indent="-342900">
              <a:buFont typeface="Arial" panose="020B0604020202020204" pitchFamily="34" charset="0"/>
              <a:buChar char="•"/>
            </a:pPr>
            <a:r>
              <a:rPr lang="en-US" sz="2800" dirty="0"/>
              <a:t>Evaluation of the interests to determine if it could directly and significantly impact the design, conduct, or reporting of research</a:t>
            </a:r>
          </a:p>
          <a:p>
            <a:pPr marL="342900" indent="-342900">
              <a:buFont typeface="Arial" panose="020B0604020202020204" pitchFamily="34" charset="0"/>
              <a:buChar char="•"/>
            </a:pPr>
            <a:r>
              <a:rPr lang="en-US" sz="2800" dirty="0"/>
              <a:t>Steps are taken to “manage” any potential overlap</a:t>
            </a:r>
          </a:p>
          <a:p>
            <a:pPr marL="800100" lvl="1" indent="-342900">
              <a:buFont typeface="Arial" panose="020B0604020202020204" pitchFamily="34" charset="0"/>
              <a:buChar char="•"/>
            </a:pPr>
            <a:r>
              <a:rPr lang="en-US" sz="2800" dirty="0"/>
              <a:t>Disclosure in publications</a:t>
            </a:r>
          </a:p>
          <a:p>
            <a:pPr marL="800100" lvl="1" indent="-342900">
              <a:buFont typeface="Arial" panose="020B0604020202020204" pitchFamily="34" charset="0"/>
              <a:buChar char="•"/>
            </a:pPr>
            <a:r>
              <a:rPr lang="en-US" sz="2800" dirty="0"/>
              <a:t>Disclosure to participating human subjects</a:t>
            </a:r>
          </a:p>
          <a:p>
            <a:pPr marL="800100" lvl="1" indent="-342900">
              <a:buFont typeface="Arial" panose="020B0604020202020204" pitchFamily="34" charset="0"/>
              <a:buChar char="•"/>
            </a:pPr>
            <a:r>
              <a:rPr lang="en-US" sz="2800" dirty="0"/>
              <a:t>Potentially restricting the role of conflicted investigators in specific projects</a:t>
            </a:r>
          </a:p>
          <a:p>
            <a:endParaRPr lang="en-US" dirty="0"/>
          </a:p>
        </p:txBody>
      </p:sp>
    </p:spTree>
    <p:extLst>
      <p:ext uri="{BB962C8B-B14F-4D97-AF65-F5344CB8AC3E}">
        <p14:creationId xmlns:p14="http://schemas.microsoft.com/office/powerpoint/2010/main" val="122207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69DF9-A2DF-F475-3B43-E5660BCF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084A34-8CE2-0B3D-4956-1F7A88EDB1FF}"/>
              </a:ext>
            </a:extLst>
          </p:cNvPr>
          <p:cNvSpPr>
            <a:spLocks noGrp="1"/>
          </p:cNvSpPr>
          <p:nvPr>
            <p:ph type="ctrTitle"/>
          </p:nvPr>
        </p:nvSpPr>
        <p:spPr/>
        <p:txBody>
          <a:bodyPr/>
          <a:lstStyle/>
          <a:p>
            <a:r>
              <a:rPr lang="en-US" dirty="0"/>
              <a:t>Why does NSPM-33 Impact Me?</a:t>
            </a:r>
          </a:p>
        </p:txBody>
      </p:sp>
      <p:sp>
        <p:nvSpPr>
          <p:cNvPr id="3" name="Text Placeholder 2">
            <a:extLst>
              <a:ext uri="{FF2B5EF4-FFF2-40B4-BE49-F238E27FC236}">
                <a16:creationId xmlns:a16="http://schemas.microsoft.com/office/drawing/2014/main" id="{10964D4F-CE8E-F2D3-8C9D-8B89B5DAADD8}"/>
              </a:ext>
            </a:extLst>
          </p:cNvPr>
          <p:cNvSpPr>
            <a:spLocks noGrp="1"/>
          </p:cNvSpPr>
          <p:nvPr>
            <p:ph type="body" sz="quarter" idx="10"/>
          </p:nvPr>
        </p:nvSpPr>
        <p:spPr/>
        <p:txBody>
          <a:bodyPr/>
          <a:lstStyle/>
          <a:p>
            <a:r>
              <a:rPr lang="en-US" dirty="0"/>
              <a:t>NSPM-33 Overview</a:t>
            </a:r>
          </a:p>
        </p:txBody>
      </p:sp>
      <p:sp>
        <p:nvSpPr>
          <p:cNvPr id="4" name="Content Placeholder 3">
            <a:extLst>
              <a:ext uri="{FF2B5EF4-FFF2-40B4-BE49-F238E27FC236}">
                <a16:creationId xmlns:a16="http://schemas.microsoft.com/office/drawing/2014/main" id="{B33E827C-B115-55FD-43A0-3867355EB99D}"/>
              </a:ext>
            </a:extLst>
          </p:cNvPr>
          <p:cNvSpPr>
            <a:spLocks noGrp="1"/>
          </p:cNvSpPr>
          <p:nvPr>
            <p:ph idx="1"/>
          </p:nvPr>
        </p:nvSpPr>
        <p:spPr>
          <a:xfrm>
            <a:off x="691765" y="2172540"/>
            <a:ext cx="10687459" cy="638394"/>
          </a:xfrm>
        </p:spPr>
        <p:txBody>
          <a:bodyPr>
            <a:normAutofit/>
          </a:bodyPr>
          <a:lstStyle/>
          <a:p>
            <a:pPr marL="0" indent="0">
              <a:buNone/>
            </a:pPr>
            <a:r>
              <a:rPr lang="en-US" dirty="0"/>
              <a:t>NSPM-33 applies to covered individuals, who are defined as…</a:t>
            </a:r>
          </a:p>
        </p:txBody>
      </p:sp>
      <p:sp>
        <p:nvSpPr>
          <p:cNvPr id="6" name="TextBox 5">
            <a:extLst>
              <a:ext uri="{FF2B5EF4-FFF2-40B4-BE49-F238E27FC236}">
                <a16:creationId xmlns:a16="http://schemas.microsoft.com/office/drawing/2014/main" id="{5C3F51B8-A696-567F-14A1-C52F7D137EF0}"/>
              </a:ext>
            </a:extLst>
          </p:cNvPr>
          <p:cNvSpPr txBox="1"/>
          <p:nvPr/>
        </p:nvSpPr>
        <p:spPr>
          <a:xfrm>
            <a:off x="1651000" y="3112833"/>
            <a:ext cx="8889999" cy="2308324"/>
          </a:xfrm>
          <a:prstGeom prst="rect">
            <a:avLst/>
          </a:prstGeom>
          <a:noFill/>
        </p:spPr>
        <p:txBody>
          <a:bodyPr wrap="square">
            <a:spAutoFit/>
          </a:bodyPr>
          <a:lstStyle/>
          <a:p>
            <a:pPr marL="0" indent="0">
              <a:buNone/>
            </a:pPr>
            <a:r>
              <a:rPr lang="en-US" sz="1800" b="0" i="0" u="none" strike="noStrike" baseline="0" dirty="0">
                <a:solidFill>
                  <a:srgbClr val="000000"/>
                </a:solidFill>
                <a:latin typeface="Times New Roman" panose="02020603050405020304" pitchFamily="18" charset="0"/>
              </a:rPr>
              <a:t>an individual who (a) contributes in a substantive, meaningful way to the scientific development or execution of a research and development project proposed to be carried out with a research and development award from a Federal research agency; and (b) is designated as a covered individual by the Federal research agency concerned. Consistent with NSPM-33, this means principal investigators (PIs) and other senior/key personnel seeking or receiving Federal research and development funding (i.e., extramural funding) and researchers at Federal agency laboratories and facilities (i.e., intramural researchers, whether or not federally employed), including Government-owned, contractor-operated laboratories and facilities. </a:t>
            </a:r>
            <a:endParaRPr lang="en-US" dirty="0"/>
          </a:p>
        </p:txBody>
      </p:sp>
    </p:spTree>
    <p:extLst>
      <p:ext uri="{BB962C8B-B14F-4D97-AF65-F5344CB8AC3E}">
        <p14:creationId xmlns:p14="http://schemas.microsoft.com/office/powerpoint/2010/main" val="405444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BDCA4-9F94-B2C1-2524-385015C9C9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3BF087-D5B8-ACCB-E97E-3A9011362764}"/>
              </a:ext>
            </a:extLst>
          </p:cNvPr>
          <p:cNvSpPr>
            <a:spLocks noGrp="1"/>
          </p:cNvSpPr>
          <p:nvPr>
            <p:ph type="title" idx="4294967295"/>
          </p:nvPr>
        </p:nvSpPr>
        <p:spPr/>
        <p:txBody>
          <a:bodyPr/>
          <a:lstStyle/>
          <a:p>
            <a:r>
              <a:rPr lang="en-US" dirty="0">
                <a:solidFill>
                  <a:schemeClr val="bg1"/>
                </a:solidFill>
              </a:rPr>
              <a:t>FCOI Regulations Framework</a:t>
            </a:r>
          </a:p>
        </p:txBody>
      </p:sp>
      <p:pic>
        <p:nvPicPr>
          <p:cNvPr id="2" name="Picture 1" descr="FCOI Regulations Framework - An Investigator initiates Disclosure of SFI Compliance with Institutional Policy; an Institution is responsible for Institutional Policy Implementation Evaluation of SFI Identification of FCOI Management and maintain Compliance with Regulations Reporting to NIH; NIH provides Oversight.">
            <a:extLst>
              <a:ext uri="{FF2B5EF4-FFF2-40B4-BE49-F238E27FC236}">
                <a16:creationId xmlns:a16="http://schemas.microsoft.com/office/drawing/2014/main" id="{B4730D72-2101-9B89-4504-4220B8AF0877}"/>
              </a:ext>
            </a:extLst>
          </p:cNvPr>
          <p:cNvPicPr>
            <a:picLocks noChangeAspect="1"/>
          </p:cNvPicPr>
          <p:nvPr/>
        </p:nvPicPr>
        <p:blipFill>
          <a:blip r:embed="rId2"/>
          <a:stretch>
            <a:fillRect/>
          </a:stretch>
        </p:blipFill>
        <p:spPr>
          <a:xfrm>
            <a:off x="1654633" y="298432"/>
            <a:ext cx="8346147" cy="6261135"/>
          </a:xfrm>
          <a:prstGeom prst="rect">
            <a:avLst/>
          </a:prstGeom>
        </p:spPr>
      </p:pic>
    </p:spTree>
    <p:extLst>
      <p:ext uri="{BB962C8B-B14F-4D97-AF65-F5344CB8AC3E}">
        <p14:creationId xmlns:p14="http://schemas.microsoft.com/office/powerpoint/2010/main" val="1762046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67B92-41CB-8777-A242-550DBA632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0D1D8-6888-350C-7EC9-AA945460811E}"/>
              </a:ext>
            </a:extLst>
          </p:cNvPr>
          <p:cNvSpPr>
            <a:spLocks noGrp="1"/>
          </p:cNvSpPr>
          <p:nvPr>
            <p:ph type="ctrTitle"/>
          </p:nvPr>
        </p:nvSpPr>
        <p:spPr/>
        <p:txBody>
          <a:bodyPr/>
          <a:lstStyle/>
          <a:p>
            <a:r>
              <a:rPr lang="en-US" dirty="0"/>
              <a:t>Export Controls</a:t>
            </a:r>
          </a:p>
        </p:txBody>
      </p:sp>
      <p:sp>
        <p:nvSpPr>
          <p:cNvPr id="6" name="TextBox 5">
            <a:extLst>
              <a:ext uri="{FF2B5EF4-FFF2-40B4-BE49-F238E27FC236}">
                <a16:creationId xmlns:a16="http://schemas.microsoft.com/office/drawing/2014/main" id="{78E31C0A-9BA8-15C6-A04D-FA6F6886709E}"/>
              </a:ext>
            </a:extLst>
          </p:cNvPr>
          <p:cNvSpPr txBox="1"/>
          <p:nvPr/>
        </p:nvSpPr>
        <p:spPr>
          <a:xfrm>
            <a:off x="535260" y="2339438"/>
            <a:ext cx="5107422" cy="3108543"/>
          </a:xfrm>
          <a:prstGeom prst="rect">
            <a:avLst/>
          </a:prstGeom>
          <a:noFill/>
        </p:spPr>
        <p:txBody>
          <a:bodyPr wrap="square">
            <a:spAutoFit/>
          </a:bodyPr>
          <a:lstStyle/>
          <a:p>
            <a:r>
              <a:rPr lang="en-US" sz="2800" dirty="0"/>
              <a:t>“Export controls” restrict  certain listed items and technologies when the US possesses a competitive advantage or national security interest in restricting distribution of that item or technology. </a:t>
            </a:r>
          </a:p>
        </p:txBody>
      </p:sp>
      <p:pic>
        <p:nvPicPr>
          <p:cNvPr id="1026" name="Picture 2" descr="EU P2P HP picture">
            <a:extLst>
              <a:ext uri="{FF2B5EF4-FFF2-40B4-BE49-F238E27FC236}">
                <a16:creationId xmlns:a16="http://schemas.microsoft.com/office/drawing/2014/main" id="{838B2963-63BF-98A5-CB88-E39E016391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2339438"/>
            <a:ext cx="5107422" cy="332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580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38F9D-9BD5-EC45-8BE8-C7348D0AB12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9801021-BB8C-6F44-F686-9369B3C4A452}"/>
              </a:ext>
            </a:extLst>
          </p:cNvPr>
          <p:cNvSpPr txBox="1">
            <a:spLocks noGrp="1"/>
          </p:cNvSpPr>
          <p:nvPr>
            <p:ph type="title" idx="4294967295"/>
          </p:nvPr>
        </p:nvSpPr>
        <p:spPr>
          <a:xfrm>
            <a:off x="523035" y="784607"/>
            <a:ext cx="10672521" cy="7415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cap="none" spc="0">
                <a:solidFill>
                  <a:srgbClr val="404041"/>
                </a:solidFill>
                <a:latin typeface="Arial"/>
                <a:ea typeface="+mj-ea"/>
                <a:cs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52626"/>
                </a:solidFill>
                <a:effectLst/>
                <a:uLnTx/>
                <a:uFillTx/>
                <a:latin typeface="Arial"/>
                <a:ea typeface="+mj-ea"/>
                <a:cs typeface="Arial"/>
              </a:rPr>
              <a:t>Export Control Training</a:t>
            </a:r>
          </a:p>
        </p:txBody>
      </p:sp>
      <p:sp>
        <p:nvSpPr>
          <p:cNvPr id="3" name="TextBox 2">
            <a:extLst>
              <a:ext uri="{FF2B5EF4-FFF2-40B4-BE49-F238E27FC236}">
                <a16:creationId xmlns:a16="http://schemas.microsoft.com/office/drawing/2014/main" id="{126AE8A7-72BA-66A7-7544-78D44C1494F2}"/>
              </a:ext>
            </a:extLst>
          </p:cNvPr>
          <p:cNvSpPr txBox="1"/>
          <p:nvPr/>
        </p:nvSpPr>
        <p:spPr>
          <a:xfrm>
            <a:off x="903249" y="1526179"/>
            <a:ext cx="9634653" cy="4524315"/>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r>
              <a:rPr lang="en-US" sz="2400" dirty="0"/>
              <a:t>Most IU research results are “fundamental research.” However, this status is lost when the sponsor must pre-approve the publication of results </a:t>
            </a:r>
            <a:r>
              <a:rPr lang="en-US" sz="2400"/>
              <a:t>or when certain </a:t>
            </a:r>
            <a:r>
              <a:rPr lang="en-US" sz="2400" dirty="0"/>
              <a:t>foreign nationals are restricted from participating in the research.  Additionally, researchers may be using export-controlled items even on fundamental research projects.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Training is provided to those working on restricted research, i.e., research that is not “fundamental research.” This accompanies a technology control plan to ensure security of export-controlled technology.</a:t>
            </a:r>
          </a:p>
          <a:p>
            <a:pPr marL="342900" indent="-342900">
              <a:buFont typeface="Arial" panose="020B0604020202020204" pitchFamily="34" charset="0"/>
              <a:buChar char="•"/>
            </a:pPr>
            <a:r>
              <a:rPr lang="en-US" sz="2400" dirty="0"/>
              <a:t>Typically, combination of in person and online (CITI training) as we set up technology control plans.</a:t>
            </a:r>
          </a:p>
        </p:txBody>
      </p:sp>
    </p:spTree>
    <p:extLst>
      <p:ext uri="{BB962C8B-B14F-4D97-AF65-F5344CB8AC3E}">
        <p14:creationId xmlns:p14="http://schemas.microsoft.com/office/powerpoint/2010/main" val="2287866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A94D-DA48-7DDC-47FC-7E857FAB92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1E2DD-FA77-6536-64E2-8BFAF424336E}"/>
              </a:ext>
            </a:extLst>
          </p:cNvPr>
          <p:cNvSpPr>
            <a:spLocks noGrp="1"/>
          </p:cNvSpPr>
          <p:nvPr>
            <p:ph type="title"/>
          </p:nvPr>
        </p:nvSpPr>
        <p:spPr>
          <a:xfrm>
            <a:off x="675591" y="3032695"/>
            <a:ext cx="10726187" cy="945917"/>
          </a:xfrm>
        </p:spPr>
        <p:txBody>
          <a:bodyPr/>
          <a:lstStyle/>
          <a:p>
            <a:r>
              <a:rPr lang="en-US" sz="4800" dirty="0"/>
              <a:t>IU Federal Relations</a:t>
            </a:r>
          </a:p>
        </p:txBody>
      </p:sp>
    </p:spTree>
    <p:extLst>
      <p:ext uri="{BB962C8B-B14F-4D97-AF65-F5344CB8AC3E}">
        <p14:creationId xmlns:p14="http://schemas.microsoft.com/office/powerpoint/2010/main" val="1794829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38F9D-9BD5-EC45-8BE8-C7348D0AB12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9801021-BB8C-6F44-F686-9369B3C4A452}"/>
              </a:ext>
            </a:extLst>
          </p:cNvPr>
          <p:cNvSpPr txBox="1">
            <a:spLocks noGrp="1"/>
          </p:cNvSpPr>
          <p:nvPr>
            <p:ph type="title" idx="4294967295"/>
          </p:nvPr>
        </p:nvSpPr>
        <p:spPr>
          <a:xfrm>
            <a:off x="523035" y="784607"/>
            <a:ext cx="10672521" cy="7415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cap="none" spc="0">
                <a:solidFill>
                  <a:srgbClr val="404041"/>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52626"/>
                </a:solidFill>
                <a:effectLst/>
                <a:uLnTx/>
                <a:uFillTx/>
                <a:latin typeface="Arial"/>
                <a:ea typeface="+mj-ea"/>
                <a:cs typeface="Arial"/>
              </a:rPr>
              <a:t>Federal Update</a:t>
            </a:r>
          </a:p>
        </p:txBody>
      </p:sp>
      <p:sp>
        <p:nvSpPr>
          <p:cNvPr id="3" name="TextBox 2">
            <a:extLst>
              <a:ext uri="{FF2B5EF4-FFF2-40B4-BE49-F238E27FC236}">
                <a16:creationId xmlns:a16="http://schemas.microsoft.com/office/drawing/2014/main" id="{126AE8A7-72BA-66A7-7544-78D44C1494F2}"/>
              </a:ext>
            </a:extLst>
          </p:cNvPr>
          <p:cNvSpPr txBox="1"/>
          <p:nvPr/>
        </p:nvSpPr>
        <p:spPr>
          <a:xfrm>
            <a:off x="523035" y="2828835"/>
            <a:ext cx="963465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Deterrent Act</a:t>
            </a:r>
          </a:p>
          <a:p>
            <a:pPr marL="342900" indent="-342900">
              <a:buFont typeface="Arial" panose="020B0604020202020204" pitchFamily="34" charset="0"/>
              <a:buChar char="•"/>
            </a:pPr>
            <a:r>
              <a:rPr lang="en-US" sz="2400" dirty="0"/>
              <a:t>Proposals/Amendments of Concern</a:t>
            </a:r>
          </a:p>
          <a:p>
            <a:pPr marL="342900" indent="-342900">
              <a:buFont typeface="Arial" panose="020B0604020202020204" pitchFamily="34" charset="0"/>
              <a:buChar char="•"/>
            </a:pPr>
            <a:r>
              <a:rPr lang="en-US" sz="2400" dirty="0"/>
              <a:t>NDAA</a:t>
            </a:r>
          </a:p>
        </p:txBody>
      </p:sp>
    </p:spTree>
    <p:extLst>
      <p:ext uri="{BB962C8B-B14F-4D97-AF65-F5344CB8AC3E}">
        <p14:creationId xmlns:p14="http://schemas.microsoft.com/office/powerpoint/2010/main" val="1059016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AA1F6-96B6-26A2-8932-8FA2AFA35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74F7B-14D0-F0E9-BBE9-78ABF56DC6A9}"/>
              </a:ext>
            </a:extLst>
          </p:cNvPr>
          <p:cNvSpPr>
            <a:spLocks noGrp="1"/>
          </p:cNvSpPr>
          <p:nvPr>
            <p:ph type="title"/>
          </p:nvPr>
        </p:nvSpPr>
        <p:spPr>
          <a:xfrm>
            <a:off x="1297591" y="2956041"/>
            <a:ext cx="9596817" cy="945917"/>
          </a:xfrm>
        </p:spPr>
        <p:txBody>
          <a:bodyPr/>
          <a:lstStyle/>
          <a:p>
            <a:pPr algn="ctr"/>
            <a:r>
              <a:rPr lang="en-US" sz="4800" dirty="0"/>
              <a:t>Conclusion</a:t>
            </a:r>
          </a:p>
        </p:txBody>
      </p:sp>
    </p:spTree>
    <p:extLst>
      <p:ext uri="{BB962C8B-B14F-4D97-AF65-F5344CB8AC3E}">
        <p14:creationId xmlns:p14="http://schemas.microsoft.com/office/powerpoint/2010/main" val="423048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C94E7-891B-B12B-F3E1-52B3402A936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F614FE2-5AB8-CF5D-589D-81A7D3A432CA}"/>
              </a:ext>
            </a:extLst>
          </p:cNvPr>
          <p:cNvSpPr txBox="1">
            <a:spLocks noGrp="1"/>
          </p:cNvSpPr>
          <p:nvPr>
            <p:ph type="title" idx="4294967295"/>
          </p:nvPr>
        </p:nvSpPr>
        <p:spPr>
          <a:xfrm>
            <a:off x="474133" y="127054"/>
            <a:ext cx="6679638" cy="7415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cap="none" spc="0">
                <a:solidFill>
                  <a:srgbClr val="404041"/>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52626"/>
                </a:solidFill>
                <a:effectLst/>
                <a:uLnTx/>
                <a:uFillTx/>
                <a:latin typeface="Arial"/>
                <a:ea typeface="+mj-ea"/>
                <a:cs typeface="Arial"/>
              </a:rPr>
              <a:t>Resources</a:t>
            </a:r>
          </a:p>
        </p:txBody>
      </p:sp>
      <p:graphicFrame>
        <p:nvGraphicFramePr>
          <p:cNvPr id="2" name="Table 1">
            <a:extLst>
              <a:ext uri="{FF2B5EF4-FFF2-40B4-BE49-F238E27FC236}">
                <a16:creationId xmlns:a16="http://schemas.microsoft.com/office/drawing/2014/main" id="{D60B135F-575B-F1AA-F6BD-CAE8C79F1BC6}"/>
              </a:ext>
            </a:extLst>
          </p:cNvPr>
          <p:cNvGraphicFramePr>
            <a:graphicFrameLocks noGrp="1"/>
          </p:cNvGraphicFramePr>
          <p:nvPr>
            <p:extLst>
              <p:ext uri="{D42A27DB-BD31-4B8C-83A1-F6EECF244321}">
                <p14:modId xmlns:p14="http://schemas.microsoft.com/office/powerpoint/2010/main" val="2668080160"/>
              </p:ext>
            </p:extLst>
          </p:nvPr>
        </p:nvGraphicFramePr>
        <p:xfrm>
          <a:off x="474133" y="1043940"/>
          <a:ext cx="11266311" cy="3957320"/>
        </p:xfrm>
        <a:graphic>
          <a:graphicData uri="http://schemas.openxmlformats.org/drawingml/2006/table">
            <a:tbl>
              <a:tblPr firstRow="1" bandRow="1">
                <a:tableStyleId>{F5AB1C69-6EDB-4FF4-983F-18BD219EF322}</a:tableStyleId>
              </a:tblPr>
              <a:tblGrid>
                <a:gridCol w="5226316">
                  <a:extLst>
                    <a:ext uri="{9D8B030D-6E8A-4147-A177-3AD203B41FA5}">
                      <a16:colId xmlns:a16="http://schemas.microsoft.com/office/drawing/2014/main" val="1540789261"/>
                    </a:ext>
                  </a:extLst>
                </a:gridCol>
                <a:gridCol w="6039995">
                  <a:extLst>
                    <a:ext uri="{9D8B030D-6E8A-4147-A177-3AD203B41FA5}">
                      <a16:colId xmlns:a16="http://schemas.microsoft.com/office/drawing/2014/main" val="985354551"/>
                    </a:ext>
                  </a:extLst>
                </a:gridCol>
              </a:tblGrid>
              <a:tr h="370840">
                <a:tc>
                  <a:txBody>
                    <a:bodyPr/>
                    <a:lstStyle/>
                    <a:p>
                      <a:r>
                        <a:rPr lang="en-US" dirty="0"/>
                        <a:t>Resource</a:t>
                      </a:r>
                    </a:p>
                  </a:txBody>
                  <a:tcPr>
                    <a:solidFill>
                      <a:schemeClr val="tx1">
                        <a:lumMod val="65000"/>
                        <a:lumOff val="35000"/>
                      </a:schemeClr>
                    </a:solidFill>
                  </a:tcPr>
                </a:tc>
                <a:tc>
                  <a:txBody>
                    <a:bodyPr/>
                    <a:lstStyle/>
                    <a:p>
                      <a:r>
                        <a:rPr lang="en-US" dirty="0"/>
                        <a:t>Find it here…</a:t>
                      </a:r>
                    </a:p>
                  </a:txBody>
                  <a:tcPr>
                    <a:solidFill>
                      <a:schemeClr val="tx1">
                        <a:lumMod val="65000"/>
                        <a:lumOff val="35000"/>
                      </a:schemeClr>
                    </a:solidFill>
                  </a:tcPr>
                </a:tc>
                <a:extLst>
                  <a:ext uri="{0D108BD9-81ED-4DB2-BD59-A6C34878D82A}">
                    <a16:rowId xmlns:a16="http://schemas.microsoft.com/office/drawing/2014/main" val="1008243979"/>
                  </a:ext>
                </a:extLst>
              </a:tr>
              <a:tr h="370840">
                <a:tc>
                  <a:txBody>
                    <a:bodyPr/>
                    <a:lstStyle/>
                    <a:p>
                      <a:r>
                        <a:rPr lang="en-US" dirty="0"/>
                        <a:t>National Science Foundation (NSF) Training Modules</a:t>
                      </a:r>
                    </a:p>
                  </a:txBody>
                  <a:tcPr/>
                </a:tc>
                <a:tc>
                  <a:txBody>
                    <a:bodyPr/>
                    <a:lstStyle/>
                    <a:p>
                      <a:r>
                        <a:rPr lang="en-US" dirty="0">
                          <a:hlinkClick r:id="rId3"/>
                        </a:rPr>
                        <a:t>https://rso.iu.edu/education-outreach/nsf.html</a:t>
                      </a:r>
                      <a:r>
                        <a:rPr lang="en-US" dirty="0"/>
                        <a:t> </a:t>
                      </a:r>
                    </a:p>
                  </a:txBody>
                  <a:tcPr/>
                </a:tc>
                <a:extLst>
                  <a:ext uri="{0D108BD9-81ED-4DB2-BD59-A6C34878D82A}">
                    <a16:rowId xmlns:a16="http://schemas.microsoft.com/office/drawing/2014/main" val="4066502789"/>
                  </a:ext>
                </a:extLst>
              </a:tr>
              <a:tr h="370840">
                <a:tc>
                  <a:txBody>
                    <a:bodyPr/>
                    <a:lstStyle/>
                    <a:p>
                      <a:r>
                        <a:rPr lang="en-US" dirty="0"/>
                        <a:t>Reporting a research security concern or question</a:t>
                      </a:r>
                    </a:p>
                  </a:txBody>
                  <a:tcPr/>
                </a:tc>
                <a:tc>
                  <a:txBody>
                    <a:bodyPr/>
                    <a:lstStyle/>
                    <a:p>
                      <a:r>
                        <a:rPr lang="en-US" dirty="0"/>
                        <a:t>Email: </a:t>
                      </a:r>
                      <a:r>
                        <a:rPr lang="en-US" dirty="0">
                          <a:hlinkClick r:id="rId4"/>
                        </a:rPr>
                        <a:t>rsohelp@iu.edu</a:t>
                      </a:r>
                      <a:r>
                        <a:rPr lang="en-US" dirty="0"/>
                        <a:t> </a:t>
                      </a:r>
                    </a:p>
                  </a:txBody>
                  <a:tcPr/>
                </a:tc>
                <a:extLst>
                  <a:ext uri="{0D108BD9-81ED-4DB2-BD59-A6C34878D82A}">
                    <a16:rowId xmlns:a16="http://schemas.microsoft.com/office/drawing/2014/main" val="2901850619"/>
                  </a:ext>
                </a:extLst>
              </a:tr>
              <a:tr h="370840">
                <a:tc>
                  <a:txBody>
                    <a:bodyPr/>
                    <a:lstStyle/>
                    <a:p>
                      <a:r>
                        <a:rPr lang="en-US" dirty="0"/>
                        <a:t>NSPM-33 Implementation Guidance</a:t>
                      </a:r>
                    </a:p>
                  </a:txBody>
                  <a:tcPr/>
                </a:tc>
                <a:tc>
                  <a:txBody>
                    <a:bodyPr/>
                    <a:lstStyle/>
                    <a:p>
                      <a:r>
                        <a:rPr lang="en-US" dirty="0">
                          <a:hlinkClick r:id="rId5"/>
                        </a:rPr>
                        <a:t>https://www.whitehouse.gov/wp-content/uploads/2022/01/010422-NSPM-33-Implementation-Guidance.pdf</a:t>
                      </a:r>
                      <a:r>
                        <a:rPr lang="en-US" dirty="0"/>
                        <a:t> </a:t>
                      </a:r>
                    </a:p>
                  </a:txBody>
                  <a:tcPr/>
                </a:tc>
                <a:extLst>
                  <a:ext uri="{0D108BD9-81ED-4DB2-BD59-A6C34878D82A}">
                    <a16:rowId xmlns:a16="http://schemas.microsoft.com/office/drawing/2014/main" val="627325930"/>
                  </a:ext>
                </a:extLst>
              </a:tr>
              <a:tr h="370840">
                <a:tc>
                  <a:txBody>
                    <a:bodyPr/>
                    <a:lstStyle/>
                    <a:p>
                      <a:r>
                        <a:rPr lang="en-US" dirty="0"/>
                        <a:t>Latest research agency updates related to NSPM-33</a:t>
                      </a:r>
                    </a:p>
                  </a:txBody>
                  <a:tcPr/>
                </a:tc>
                <a:tc>
                  <a:txBody>
                    <a:bodyPr/>
                    <a:lstStyle/>
                    <a:p>
                      <a:r>
                        <a:rPr lang="en-US" dirty="0">
                          <a:hlinkClick r:id="rId6"/>
                        </a:rPr>
                        <a:t>https://www.cogr.edu/sites/default/files/Quick%20Reference%20Table%20to%20Current%20and%20Upcoming%20Federal%20Agency%20Requirements%20COGR%20Update%20Nov%202023.pdf</a:t>
                      </a:r>
                      <a:r>
                        <a:rPr lang="en-US" dirty="0"/>
                        <a:t> </a:t>
                      </a:r>
                    </a:p>
                  </a:txBody>
                  <a:tcPr/>
                </a:tc>
                <a:extLst>
                  <a:ext uri="{0D108BD9-81ED-4DB2-BD59-A6C34878D82A}">
                    <a16:rowId xmlns:a16="http://schemas.microsoft.com/office/drawing/2014/main" val="3793330668"/>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259138345"/>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4079270737"/>
                  </a:ext>
                </a:extLst>
              </a:tr>
            </a:tbl>
          </a:graphicData>
        </a:graphic>
      </p:graphicFrame>
    </p:spTree>
    <p:extLst>
      <p:ext uri="{BB962C8B-B14F-4D97-AF65-F5344CB8AC3E}">
        <p14:creationId xmlns:p14="http://schemas.microsoft.com/office/powerpoint/2010/main" val="2894491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D66B-8398-B481-3D25-DAC446A099E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CD75FBC-55A4-4732-592E-EA12CDE66AB7}"/>
              </a:ext>
            </a:extLst>
          </p:cNvPr>
          <p:cNvSpPr txBox="1">
            <a:spLocks noGrp="1"/>
          </p:cNvSpPr>
          <p:nvPr>
            <p:ph type="title" idx="4294967295"/>
          </p:nvPr>
        </p:nvSpPr>
        <p:spPr>
          <a:xfrm>
            <a:off x="474133" y="127054"/>
            <a:ext cx="6679638" cy="7415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cap="none" spc="0">
                <a:solidFill>
                  <a:srgbClr val="404041"/>
                </a:solidFill>
                <a:latin typeface="Arial"/>
                <a:ea typeface="+mj-ea"/>
                <a:cs typeface="Aria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252626"/>
                </a:solidFill>
                <a:effectLst/>
                <a:uLnTx/>
                <a:uFillTx/>
                <a:latin typeface="Arial"/>
                <a:ea typeface="+mj-ea"/>
                <a:cs typeface="Arial"/>
              </a:rPr>
              <a:t>Contact Information</a:t>
            </a:r>
          </a:p>
        </p:txBody>
      </p:sp>
      <p:graphicFrame>
        <p:nvGraphicFramePr>
          <p:cNvPr id="2" name="Table 1">
            <a:extLst>
              <a:ext uri="{FF2B5EF4-FFF2-40B4-BE49-F238E27FC236}">
                <a16:creationId xmlns:a16="http://schemas.microsoft.com/office/drawing/2014/main" id="{109EE0E4-54C6-F43D-DF35-CF136AE7C78A}"/>
              </a:ext>
            </a:extLst>
          </p:cNvPr>
          <p:cNvGraphicFramePr>
            <a:graphicFrameLocks noGrp="1"/>
          </p:cNvGraphicFramePr>
          <p:nvPr>
            <p:extLst>
              <p:ext uri="{D42A27DB-BD31-4B8C-83A1-F6EECF244321}">
                <p14:modId xmlns:p14="http://schemas.microsoft.com/office/powerpoint/2010/main" val="340570009"/>
              </p:ext>
            </p:extLst>
          </p:nvPr>
        </p:nvGraphicFramePr>
        <p:xfrm>
          <a:off x="474133" y="1043940"/>
          <a:ext cx="11266311" cy="1854200"/>
        </p:xfrm>
        <a:graphic>
          <a:graphicData uri="http://schemas.openxmlformats.org/drawingml/2006/table">
            <a:tbl>
              <a:tblPr firstRow="1" bandRow="1">
                <a:tableStyleId>{F5AB1C69-6EDB-4FF4-983F-18BD219EF322}</a:tableStyleId>
              </a:tblPr>
              <a:tblGrid>
                <a:gridCol w="5226316">
                  <a:extLst>
                    <a:ext uri="{9D8B030D-6E8A-4147-A177-3AD203B41FA5}">
                      <a16:colId xmlns:a16="http://schemas.microsoft.com/office/drawing/2014/main" val="1540789261"/>
                    </a:ext>
                  </a:extLst>
                </a:gridCol>
                <a:gridCol w="6039995">
                  <a:extLst>
                    <a:ext uri="{9D8B030D-6E8A-4147-A177-3AD203B41FA5}">
                      <a16:colId xmlns:a16="http://schemas.microsoft.com/office/drawing/2014/main" val="985354551"/>
                    </a:ext>
                  </a:extLst>
                </a:gridCol>
              </a:tblGrid>
              <a:tr h="370840">
                <a:tc>
                  <a:txBody>
                    <a:bodyPr/>
                    <a:lstStyle/>
                    <a:p>
                      <a:r>
                        <a:rPr lang="en-US" dirty="0"/>
                        <a:t>Department</a:t>
                      </a:r>
                    </a:p>
                  </a:txBody>
                  <a:tcPr>
                    <a:solidFill>
                      <a:schemeClr val="tx1">
                        <a:lumMod val="65000"/>
                        <a:lumOff val="35000"/>
                      </a:schemeClr>
                    </a:solidFill>
                  </a:tcPr>
                </a:tc>
                <a:tc>
                  <a:txBody>
                    <a:bodyPr/>
                    <a:lstStyle/>
                    <a:p>
                      <a:r>
                        <a:rPr lang="en-US" dirty="0"/>
                        <a:t>Email</a:t>
                      </a:r>
                    </a:p>
                  </a:txBody>
                  <a:tcPr>
                    <a:solidFill>
                      <a:schemeClr val="tx1">
                        <a:lumMod val="65000"/>
                        <a:lumOff val="35000"/>
                      </a:schemeClr>
                    </a:solidFill>
                  </a:tcPr>
                </a:tc>
                <a:extLst>
                  <a:ext uri="{0D108BD9-81ED-4DB2-BD59-A6C34878D82A}">
                    <a16:rowId xmlns:a16="http://schemas.microsoft.com/office/drawing/2014/main" val="1008243979"/>
                  </a:ext>
                </a:extLst>
              </a:tr>
              <a:tr h="370840">
                <a:tc>
                  <a:txBody>
                    <a:bodyPr/>
                    <a:lstStyle/>
                    <a:p>
                      <a:r>
                        <a:rPr lang="en-US" dirty="0"/>
                        <a:t>Research Security Office</a:t>
                      </a:r>
                    </a:p>
                  </a:txBody>
                  <a:tcPr/>
                </a:tc>
                <a:tc>
                  <a:txBody>
                    <a:bodyPr/>
                    <a:lstStyle/>
                    <a:p>
                      <a:r>
                        <a:rPr lang="en-US" dirty="0"/>
                        <a:t>rsohelp@iu.edu</a:t>
                      </a:r>
                    </a:p>
                  </a:txBody>
                  <a:tcPr/>
                </a:tc>
                <a:extLst>
                  <a:ext uri="{0D108BD9-81ED-4DB2-BD59-A6C34878D82A}">
                    <a16:rowId xmlns:a16="http://schemas.microsoft.com/office/drawing/2014/main" val="4066502789"/>
                  </a:ext>
                </a:extLst>
              </a:tr>
              <a:tr h="370840">
                <a:tc>
                  <a:txBody>
                    <a:bodyPr/>
                    <a:lstStyle/>
                    <a:p>
                      <a:r>
                        <a:rPr lang="en-US" dirty="0"/>
                        <a:t>Office for Research Administration</a:t>
                      </a:r>
                    </a:p>
                  </a:txBody>
                  <a:tcPr/>
                </a:tc>
                <a:tc>
                  <a:txBody>
                    <a:bodyPr/>
                    <a:lstStyle/>
                    <a:p>
                      <a:r>
                        <a:rPr lang="en-US" dirty="0"/>
                        <a:t>iuprop@iu.edu</a:t>
                      </a:r>
                    </a:p>
                  </a:txBody>
                  <a:tcPr/>
                </a:tc>
                <a:extLst>
                  <a:ext uri="{0D108BD9-81ED-4DB2-BD59-A6C34878D82A}">
                    <a16:rowId xmlns:a16="http://schemas.microsoft.com/office/drawing/2014/main" val="2901850619"/>
                  </a:ext>
                </a:extLst>
              </a:tr>
              <a:tr h="370840">
                <a:tc>
                  <a:txBody>
                    <a:bodyPr/>
                    <a:lstStyle/>
                    <a:p>
                      <a:r>
                        <a:rPr lang="en-US" dirty="0"/>
                        <a:t>Office for Research Compliance</a:t>
                      </a:r>
                    </a:p>
                  </a:txBody>
                  <a:tcPr/>
                </a:tc>
                <a:tc>
                  <a:txBody>
                    <a:bodyPr/>
                    <a:lstStyle/>
                    <a:p>
                      <a:r>
                        <a:rPr lang="en-US" dirty="0"/>
                        <a:t>researchcompliance@iu.edu</a:t>
                      </a:r>
                    </a:p>
                  </a:txBody>
                  <a:tcPr/>
                </a:tc>
                <a:extLst>
                  <a:ext uri="{0D108BD9-81ED-4DB2-BD59-A6C34878D82A}">
                    <a16:rowId xmlns:a16="http://schemas.microsoft.com/office/drawing/2014/main" val="627325930"/>
                  </a:ext>
                </a:extLst>
              </a:tr>
              <a:tr h="370840">
                <a:tc>
                  <a:txBody>
                    <a:bodyPr/>
                    <a:lstStyle/>
                    <a:p>
                      <a:r>
                        <a:rPr lang="en-US" dirty="0"/>
                        <a:t>Federal Relations</a:t>
                      </a:r>
                    </a:p>
                  </a:txBody>
                  <a:tcPr/>
                </a:tc>
                <a:tc>
                  <a:txBody>
                    <a:bodyPr/>
                    <a:lstStyle/>
                    <a:p>
                      <a:r>
                        <a:rPr lang="en-US" dirty="0"/>
                        <a:t>dwasitis@iu.edu</a:t>
                      </a:r>
                    </a:p>
                  </a:txBody>
                  <a:tcPr/>
                </a:tc>
                <a:extLst>
                  <a:ext uri="{0D108BD9-81ED-4DB2-BD59-A6C34878D82A}">
                    <a16:rowId xmlns:a16="http://schemas.microsoft.com/office/drawing/2014/main" val="3793330668"/>
                  </a:ext>
                </a:extLst>
              </a:tr>
            </a:tbl>
          </a:graphicData>
        </a:graphic>
      </p:graphicFrame>
    </p:spTree>
    <p:extLst>
      <p:ext uri="{BB962C8B-B14F-4D97-AF65-F5344CB8AC3E}">
        <p14:creationId xmlns:p14="http://schemas.microsoft.com/office/powerpoint/2010/main" val="333001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8B5D-ECFB-BCB2-274D-A98D276CDF9B}"/>
              </a:ext>
            </a:extLst>
          </p:cNvPr>
          <p:cNvSpPr>
            <a:spLocks noGrp="1"/>
          </p:cNvSpPr>
          <p:nvPr>
            <p:ph type="ctrTitle"/>
          </p:nvPr>
        </p:nvSpPr>
        <p:spPr/>
        <p:txBody>
          <a:bodyPr/>
          <a:lstStyle/>
          <a:p>
            <a:r>
              <a:rPr lang="en-US" dirty="0"/>
              <a:t>How does NSPM-33 Impact Me?</a:t>
            </a:r>
          </a:p>
        </p:txBody>
      </p:sp>
      <p:sp>
        <p:nvSpPr>
          <p:cNvPr id="3" name="Text Placeholder 2">
            <a:extLst>
              <a:ext uri="{FF2B5EF4-FFF2-40B4-BE49-F238E27FC236}">
                <a16:creationId xmlns:a16="http://schemas.microsoft.com/office/drawing/2014/main" id="{BC4C6F99-FBEF-6322-9C8D-F554CB0F9720}"/>
              </a:ext>
            </a:extLst>
          </p:cNvPr>
          <p:cNvSpPr>
            <a:spLocks noGrp="1"/>
          </p:cNvSpPr>
          <p:nvPr>
            <p:ph type="body" sz="quarter" idx="10"/>
          </p:nvPr>
        </p:nvSpPr>
        <p:spPr/>
        <p:txBody>
          <a:bodyPr/>
          <a:lstStyle/>
          <a:p>
            <a:r>
              <a:rPr lang="en-US" dirty="0"/>
              <a:t>NSPM-33 Overview</a:t>
            </a:r>
          </a:p>
        </p:txBody>
      </p:sp>
      <p:sp>
        <p:nvSpPr>
          <p:cNvPr id="4" name="Content Placeholder 3">
            <a:extLst>
              <a:ext uri="{FF2B5EF4-FFF2-40B4-BE49-F238E27FC236}">
                <a16:creationId xmlns:a16="http://schemas.microsoft.com/office/drawing/2014/main" id="{1434E878-63C7-1152-2706-0C032E029E68}"/>
              </a:ext>
            </a:extLst>
          </p:cNvPr>
          <p:cNvSpPr>
            <a:spLocks noGrp="1"/>
          </p:cNvSpPr>
          <p:nvPr>
            <p:ph idx="1"/>
          </p:nvPr>
        </p:nvSpPr>
        <p:spPr/>
        <p:txBody>
          <a:bodyPr>
            <a:normAutofit/>
          </a:bodyPr>
          <a:lstStyle/>
          <a:p>
            <a:r>
              <a:rPr lang="en-US" dirty="0"/>
              <a:t>Disclosure Requirements and Standardization</a:t>
            </a:r>
          </a:p>
          <a:p>
            <a:r>
              <a:rPr lang="en-US" dirty="0"/>
              <a:t>Digital Persistent Identifiers</a:t>
            </a:r>
          </a:p>
          <a:p>
            <a:r>
              <a:rPr lang="en-US" dirty="0"/>
              <a:t>Information Sharing</a:t>
            </a:r>
          </a:p>
          <a:p>
            <a:r>
              <a:rPr lang="en-US" dirty="0"/>
              <a:t>Research Security Program</a:t>
            </a:r>
          </a:p>
        </p:txBody>
      </p:sp>
    </p:spTree>
    <p:extLst>
      <p:ext uri="{BB962C8B-B14F-4D97-AF65-F5344CB8AC3E}">
        <p14:creationId xmlns:p14="http://schemas.microsoft.com/office/powerpoint/2010/main" val="183131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1A9F-C8AF-A021-FF95-A672153D5B5D}"/>
              </a:ext>
            </a:extLst>
          </p:cNvPr>
          <p:cNvSpPr>
            <a:spLocks noGrp="1"/>
          </p:cNvSpPr>
          <p:nvPr>
            <p:ph type="title"/>
          </p:nvPr>
        </p:nvSpPr>
        <p:spPr/>
        <p:txBody>
          <a:bodyPr/>
          <a:lstStyle/>
          <a:p>
            <a:r>
              <a:rPr lang="en-US" dirty="0"/>
              <a:t>Research Security Program</a:t>
            </a:r>
          </a:p>
        </p:txBody>
      </p:sp>
      <p:sp>
        <p:nvSpPr>
          <p:cNvPr id="3" name="Text Placeholder 2">
            <a:extLst>
              <a:ext uri="{FF2B5EF4-FFF2-40B4-BE49-F238E27FC236}">
                <a16:creationId xmlns:a16="http://schemas.microsoft.com/office/drawing/2014/main" id="{8B68EFA6-14D2-41ED-A385-3BE1DE9B109C}"/>
              </a:ext>
            </a:extLst>
          </p:cNvPr>
          <p:cNvSpPr>
            <a:spLocks noGrp="1"/>
          </p:cNvSpPr>
          <p:nvPr>
            <p:ph type="body" sz="quarter" idx="10"/>
          </p:nvPr>
        </p:nvSpPr>
        <p:spPr/>
        <p:txBody>
          <a:bodyPr/>
          <a:lstStyle/>
          <a:p>
            <a:r>
              <a:rPr lang="en-US" dirty="0"/>
              <a:t>Research Security Office</a:t>
            </a:r>
          </a:p>
        </p:txBody>
      </p:sp>
    </p:spTree>
    <p:extLst>
      <p:ext uri="{BB962C8B-B14F-4D97-AF65-F5344CB8AC3E}">
        <p14:creationId xmlns:p14="http://schemas.microsoft.com/office/powerpoint/2010/main" val="380902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3060-96D8-EB26-5567-44B91BABA496}"/>
              </a:ext>
            </a:extLst>
          </p:cNvPr>
          <p:cNvSpPr>
            <a:spLocks noGrp="1"/>
          </p:cNvSpPr>
          <p:nvPr>
            <p:ph type="ctrTitle"/>
          </p:nvPr>
        </p:nvSpPr>
        <p:spPr/>
        <p:txBody>
          <a:bodyPr/>
          <a:lstStyle/>
          <a:p>
            <a:r>
              <a:rPr lang="en-US" dirty="0"/>
              <a:t>Research Security Office Overview</a:t>
            </a:r>
          </a:p>
        </p:txBody>
      </p:sp>
      <p:sp>
        <p:nvSpPr>
          <p:cNvPr id="3" name="Text Placeholder 2">
            <a:extLst>
              <a:ext uri="{FF2B5EF4-FFF2-40B4-BE49-F238E27FC236}">
                <a16:creationId xmlns:a16="http://schemas.microsoft.com/office/drawing/2014/main" id="{8DC26042-96C5-AA2C-FE17-ADA3083A7E9C}"/>
              </a:ext>
            </a:extLst>
          </p:cNvPr>
          <p:cNvSpPr>
            <a:spLocks noGrp="1"/>
          </p:cNvSpPr>
          <p:nvPr>
            <p:ph type="body" sz="quarter" idx="10"/>
          </p:nvPr>
        </p:nvSpPr>
        <p:spPr/>
        <p:txBody>
          <a:bodyPr/>
          <a:lstStyle/>
          <a:p>
            <a:r>
              <a:rPr lang="en-US" dirty="0"/>
              <a:t>Research Security Program</a:t>
            </a:r>
          </a:p>
        </p:txBody>
      </p:sp>
      <p:sp>
        <p:nvSpPr>
          <p:cNvPr id="4" name="Content Placeholder 3">
            <a:extLst>
              <a:ext uri="{FF2B5EF4-FFF2-40B4-BE49-F238E27FC236}">
                <a16:creationId xmlns:a16="http://schemas.microsoft.com/office/drawing/2014/main" id="{82206B47-B995-7D4A-D71B-54A7204F9876}"/>
              </a:ext>
            </a:extLst>
          </p:cNvPr>
          <p:cNvSpPr>
            <a:spLocks noGrp="1"/>
          </p:cNvSpPr>
          <p:nvPr>
            <p:ph idx="1"/>
          </p:nvPr>
        </p:nvSpPr>
        <p:spPr/>
        <p:txBody>
          <a:bodyPr>
            <a:normAutofit lnSpcReduction="10000"/>
          </a:bodyPr>
          <a:lstStyle/>
          <a:p>
            <a:pPr marL="0" indent="0">
              <a:buNone/>
            </a:pPr>
            <a:r>
              <a:rPr lang="en-US" dirty="0"/>
              <a:t>We have a Research Security Office? Yes!</a:t>
            </a:r>
          </a:p>
          <a:p>
            <a:pPr marL="0" indent="0">
              <a:buNone/>
            </a:pPr>
            <a:endParaRPr lang="en-US" dirty="0"/>
          </a:p>
          <a:p>
            <a:pPr marL="0" indent="0">
              <a:buNone/>
            </a:pPr>
            <a:endParaRPr lang="en-US" dirty="0"/>
          </a:p>
          <a:p>
            <a:pPr marL="0" indent="0">
              <a:buNone/>
            </a:pPr>
            <a:endParaRPr lang="en-US" dirty="0"/>
          </a:p>
          <a:p>
            <a:pPr marL="0" indent="0">
              <a:buNone/>
            </a:pPr>
            <a:r>
              <a:rPr lang="en-US" dirty="0"/>
              <a:t>The IU Research Security Office was created to address security risks posed to the research environment at IU and work with the research community to enhance security awareness. </a:t>
            </a:r>
          </a:p>
        </p:txBody>
      </p:sp>
      <p:pic>
        <p:nvPicPr>
          <p:cNvPr id="6" name="Picture 5" descr="Research Security Office logo">
            <a:extLst>
              <a:ext uri="{FF2B5EF4-FFF2-40B4-BE49-F238E27FC236}">
                <a16:creationId xmlns:a16="http://schemas.microsoft.com/office/drawing/2014/main" id="{0E7C183E-09B8-ACC5-7043-142A751B5344}"/>
              </a:ext>
            </a:extLst>
          </p:cNvPr>
          <p:cNvPicPr>
            <a:picLocks noChangeAspect="1"/>
          </p:cNvPicPr>
          <p:nvPr/>
        </p:nvPicPr>
        <p:blipFill>
          <a:blip r:embed="rId3"/>
          <a:stretch>
            <a:fillRect/>
          </a:stretch>
        </p:blipFill>
        <p:spPr>
          <a:xfrm>
            <a:off x="3275661" y="2832222"/>
            <a:ext cx="5640677" cy="1554802"/>
          </a:xfrm>
          <a:prstGeom prst="rect">
            <a:avLst/>
          </a:prstGeom>
        </p:spPr>
      </p:pic>
    </p:spTree>
    <p:extLst>
      <p:ext uri="{BB962C8B-B14F-4D97-AF65-F5344CB8AC3E}">
        <p14:creationId xmlns:p14="http://schemas.microsoft.com/office/powerpoint/2010/main" val="282071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7FFE-88C9-6179-703D-6C87D2101ACB}"/>
              </a:ext>
            </a:extLst>
          </p:cNvPr>
          <p:cNvSpPr>
            <a:spLocks noGrp="1"/>
          </p:cNvSpPr>
          <p:nvPr>
            <p:ph type="ctrTitle"/>
          </p:nvPr>
        </p:nvSpPr>
        <p:spPr/>
        <p:txBody>
          <a:bodyPr/>
          <a:lstStyle/>
          <a:p>
            <a:r>
              <a:rPr lang="en-US" dirty="0"/>
              <a:t>Research Security Office Overview</a:t>
            </a:r>
            <a:r>
              <a:rPr lang="en-US" dirty="0">
                <a:solidFill>
                  <a:schemeClr val="bg1"/>
                </a:solidFill>
              </a:rPr>
              <a:t> 2</a:t>
            </a:r>
          </a:p>
        </p:txBody>
      </p:sp>
      <p:sp>
        <p:nvSpPr>
          <p:cNvPr id="3" name="Text Placeholder 2">
            <a:extLst>
              <a:ext uri="{FF2B5EF4-FFF2-40B4-BE49-F238E27FC236}">
                <a16:creationId xmlns:a16="http://schemas.microsoft.com/office/drawing/2014/main" id="{424F2C1C-30E8-F79A-7077-6BCFA3B802F7}"/>
              </a:ext>
            </a:extLst>
          </p:cNvPr>
          <p:cNvSpPr>
            <a:spLocks noGrp="1"/>
          </p:cNvSpPr>
          <p:nvPr>
            <p:ph type="body" sz="quarter" idx="10"/>
          </p:nvPr>
        </p:nvSpPr>
        <p:spPr/>
        <p:txBody>
          <a:bodyPr/>
          <a:lstStyle/>
          <a:p>
            <a:r>
              <a:rPr lang="en-US" dirty="0"/>
              <a:t>Research Security Program</a:t>
            </a:r>
          </a:p>
        </p:txBody>
      </p:sp>
      <p:sp>
        <p:nvSpPr>
          <p:cNvPr id="4" name="Content Placeholder 3">
            <a:extLst>
              <a:ext uri="{FF2B5EF4-FFF2-40B4-BE49-F238E27FC236}">
                <a16:creationId xmlns:a16="http://schemas.microsoft.com/office/drawing/2014/main" id="{DB36C6CF-93BC-6B37-2D7B-446F8675F8D9}"/>
              </a:ext>
            </a:extLst>
          </p:cNvPr>
          <p:cNvSpPr>
            <a:spLocks noGrp="1"/>
          </p:cNvSpPr>
          <p:nvPr>
            <p:ph idx="1"/>
          </p:nvPr>
        </p:nvSpPr>
        <p:spPr>
          <a:xfrm>
            <a:off x="691765" y="2172540"/>
            <a:ext cx="10687459" cy="3483194"/>
          </a:xfrm>
        </p:spPr>
        <p:txBody>
          <a:bodyPr>
            <a:normAutofit fontScale="77500" lnSpcReduction="20000"/>
          </a:bodyPr>
          <a:lstStyle/>
          <a:p>
            <a:pPr marL="0" indent="0">
              <a:buNone/>
            </a:pPr>
            <a:r>
              <a:rPr lang="en-US" b="1" u="sng" dirty="0"/>
              <a:t>OUR MISSION</a:t>
            </a:r>
          </a:p>
          <a:p>
            <a:pPr marL="0" indent="0">
              <a:buNone/>
            </a:pPr>
            <a:r>
              <a:rPr lang="en-US" dirty="0"/>
              <a:t>Through its comprehensive research security program, the IU Research Security Office (RSO) protects IU and its researchers from those who wish to exploit IU's open and inclusive academic environment. RSO operates a research security program in response to federal regulations and sponsor requirements that safeguards the IU research enterprise and mitigates threats to the IU research environment by protecting against:</a:t>
            </a:r>
          </a:p>
          <a:p>
            <a:pPr marL="342900" indent="-342900">
              <a:buFont typeface="Arial" panose="020B0604020202020204" pitchFamily="34" charset="0"/>
              <a:buChar char="•"/>
            </a:pPr>
            <a:r>
              <a:rPr lang="en-US" dirty="0"/>
              <a:t>Misappropriation of research and development</a:t>
            </a:r>
          </a:p>
          <a:p>
            <a:pPr marL="342900" indent="-342900">
              <a:buFont typeface="Arial" panose="020B0604020202020204" pitchFamily="34" charset="0"/>
              <a:buChar char="•"/>
            </a:pPr>
            <a:r>
              <a:rPr lang="en-US" dirty="0"/>
              <a:t>Violations of research integrity</a:t>
            </a:r>
          </a:p>
          <a:p>
            <a:pPr marL="342900" indent="-342900">
              <a:buFont typeface="Arial" panose="020B0604020202020204" pitchFamily="34" charset="0"/>
              <a:buChar char="•"/>
            </a:pPr>
            <a:r>
              <a:rPr lang="en-US" dirty="0"/>
              <a:t>Foreign government interference</a:t>
            </a:r>
          </a:p>
        </p:txBody>
      </p:sp>
    </p:spTree>
    <p:extLst>
      <p:ext uri="{BB962C8B-B14F-4D97-AF65-F5344CB8AC3E}">
        <p14:creationId xmlns:p14="http://schemas.microsoft.com/office/powerpoint/2010/main" val="137091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TotalTime>
  <Words>3504</Words>
  <Application>Microsoft Office PowerPoint</Application>
  <PresentationFormat>Widescreen</PresentationFormat>
  <Paragraphs>394</Paragraphs>
  <Slides>57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Courier New</vt:lpstr>
      <vt:lpstr>Symbol</vt:lpstr>
      <vt:lpstr>Times New Roman</vt:lpstr>
      <vt:lpstr>Office Theme</vt:lpstr>
      <vt:lpstr>National Security Presidential Memorandum 33 Disclosure Standards and Compliance, and How It Impacts You</vt:lpstr>
      <vt:lpstr>NSPM-33 Overview</vt:lpstr>
      <vt:lpstr>What is NSPM-33?</vt:lpstr>
      <vt:lpstr>What NSPM-33 is not about?</vt:lpstr>
      <vt:lpstr>Why does NSPM-33 Impact Me?</vt:lpstr>
      <vt:lpstr>How does NSPM-33 Impact Me?</vt:lpstr>
      <vt:lpstr>Research Security Program</vt:lpstr>
      <vt:lpstr>Research Security Office Overview</vt:lpstr>
      <vt:lpstr>Research Security Office Overview 2</vt:lpstr>
      <vt:lpstr>Research Security Office Overview 3</vt:lpstr>
      <vt:lpstr>Research Security Office Overview 4</vt:lpstr>
      <vt:lpstr>Research Security Program  NSPM-33 Requirements</vt:lpstr>
      <vt:lpstr>NSPM-33 Requirement Establishment of Program</vt:lpstr>
      <vt:lpstr>NSPM-33 Requirement Research Security Training</vt:lpstr>
      <vt:lpstr>NSPM-33 Requirement Foreign Travel Security</vt:lpstr>
      <vt:lpstr>NSPM-33 Requirement Cybersecurity</vt:lpstr>
      <vt:lpstr>Federal Sponsor Implementation of NSPM-33</vt:lpstr>
      <vt:lpstr>NSPM-33 Disclosure Policy </vt:lpstr>
      <vt:lpstr>Standardized Requirements and Processes for Disclosure</vt:lpstr>
      <vt:lpstr>Who is Required to Disclose Information?</vt:lpstr>
      <vt:lpstr>What Needs to be Disclosed?</vt:lpstr>
      <vt:lpstr>Disclosure Forms</vt:lpstr>
      <vt:lpstr>NSPM-33 Implementation Guidance</vt:lpstr>
      <vt:lpstr>NSF Disclosure Requirements </vt:lpstr>
      <vt:lpstr>NSF Certifications</vt:lpstr>
      <vt:lpstr>NSF Disclosure Requirements</vt:lpstr>
      <vt:lpstr>NSF PAPPG</vt:lpstr>
      <vt:lpstr>NIH Disclosure Requirements </vt:lpstr>
      <vt:lpstr>NIH Disclosure Requirements</vt:lpstr>
      <vt:lpstr>What Is a Foreign Component?</vt:lpstr>
      <vt:lpstr>Examples of Foreign Component Activities</vt:lpstr>
      <vt:lpstr>Biographical Sketch</vt:lpstr>
      <vt:lpstr>NIH Other Support: What Needs to be Disclosed? to be disclosed?</vt:lpstr>
      <vt:lpstr>Supporting Documentation</vt:lpstr>
      <vt:lpstr>NIH Disclosure Requirements Chart</vt:lpstr>
      <vt:lpstr>Common Forms </vt:lpstr>
      <vt:lpstr>Common Forms for Biographical Sketch and Current and Pending (Other) Support</vt:lpstr>
      <vt:lpstr>Persistent Identifier (PID)</vt:lpstr>
      <vt:lpstr>Open Research and Contributor ID (ORCID)</vt:lpstr>
      <vt:lpstr>ORCID HELP and Resources</vt:lpstr>
      <vt:lpstr>Use of Common Forms</vt:lpstr>
      <vt:lpstr>Conflict of Interest and Commitment</vt:lpstr>
      <vt:lpstr>What is a Conflict of Interest?</vt:lpstr>
      <vt:lpstr>What is a Conflict of Commitment?</vt:lpstr>
      <vt:lpstr>Applicable Authorities</vt:lpstr>
      <vt:lpstr>Employee Responsibilities</vt:lpstr>
      <vt:lpstr>Office of Research Compliance</vt:lpstr>
      <vt:lpstr>Federal Regulations and IU Policy on Research COI</vt:lpstr>
      <vt:lpstr>Research Conflict of Interest</vt:lpstr>
      <vt:lpstr>FCOI Regulations Framework</vt:lpstr>
      <vt:lpstr>Export Controls</vt:lpstr>
      <vt:lpstr>Export Control Training</vt:lpstr>
      <vt:lpstr>IU Federal Relations</vt:lpstr>
      <vt:lpstr>Federal Update</vt:lpstr>
      <vt:lpstr>Conclusion</vt:lpstr>
      <vt:lpstr>Resources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Administrator Team Meeting</dc:title>
  <dc:creator>Agostino, Gabriella C</dc:creator>
  <cp:lastModifiedBy>Stauffer, Evan Dwight</cp:lastModifiedBy>
  <cp:revision>18</cp:revision>
  <dcterms:created xsi:type="dcterms:W3CDTF">2023-02-15T17:56:39Z</dcterms:created>
  <dcterms:modified xsi:type="dcterms:W3CDTF">2024-02-29T18:01:43Z</dcterms:modified>
</cp:coreProperties>
</file>